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422" r:id="rId5"/>
    <p:sldId id="260" r:id="rId6"/>
    <p:sldId id="266" r:id="rId7"/>
    <p:sldId id="267" r:id="rId8"/>
    <p:sldId id="261" r:id="rId9"/>
    <p:sldId id="264" r:id="rId10"/>
    <p:sldId id="262" r:id="rId11"/>
    <p:sldId id="263"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A1BE"/>
    <a:srgbClr val="F18D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75" autoAdjust="0"/>
  </p:normalViewPr>
  <p:slideViewPr>
    <p:cSldViewPr snapToGrid="0" snapToObjects="1">
      <p:cViewPr varScale="1">
        <p:scale>
          <a:sx n="181" d="100"/>
          <a:sy n="181" d="100"/>
        </p:scale>
        <p:origin x="174" y="6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288147-8AA4-410D-9B26-BF2A18085BD8}" type="datetimeFigureOut">
              <a:rPr lang="sv-SE" smtClean="0"/>
              <a:t>2024-01-16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47C79-15BE-481A-A915-2E31118E8EBC}" type="slidenum">
              <a:rPr lang="sv-SE" smtClean="0"/>
              <a:t>‹#›</a:t>
            </a:fld>
            <a:endParaRPr lang="sv-SE"/>
          </a:p>
        </p:txBody>
      </p:sp>
    </p:spTree>
    <p:extLst>
      <p:ext uri="{BB962C8B-B14F-4D97-AF65-F5344CB8AC3E}">
        <p14:creationId xmlns:p14="http://schemas.microsoft.com/office/powerpoint/2010/main" val="859500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slide">
    <p:spTree>
      <p:nvGrpSpPr>
        <p:cNvPr id="1" name=""/>
        <p:cNvGrpSpPr/>
        <p:nvPr/>
      </p:nvGrpSpPr>
      <p:grpSpPr>
        <a:xfrm>
          <a:off x="0" y="0"/>
          <a:ext cx="0" cy="0"/>
          <a:chOff x="0" y="0"/>
          <a:chExt cx="0" cy="0"/>
        </a:xfrm>
      </p:grpSpPr>
      <p:sp useBgFill="1">
        <p:nvSpPr>
          <p:cNvPr id="3" name="Rectangle 2"/>
          <p:cNvSpPr/>
          <p:nvPr userDrawn="1"/>
        </p:nvSpPr>
        <p:spPr>
          <a:xfrm>
            <a:off x="0" y="0"/>
            <a:ext cx="9144000" cy="68579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logotyp_vi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203907" y="1446066"/>
            <a:ext cx="2942236" cy="1542090"/>
          </a:xfrm>
          <a:prstGeom prst="rect">
            <a:avLst/>
          </a:prstGeom>
        </p:spPr>
      </p:pic>
      <p:sp>
        <p:nvSpPr>
          <p:cNvPr id="4" name="Text Placeholder 16"/>
          <p:cNvSpPr>
            <a:spLocks noGrp="1"/>
          </p:cNvSpPr>
          <p:nvPr>
            <p:ph type="body" sz="quarter" idx="13"/>
          </p:nvPr>
        </p:nvSpPr>
        <p:spPr>
          <a:xfrm>
            <a:off x="964268" y="3725333"/>
            <a:ext cx="7239932" cy="474134"/>
          </a:xfrm>
        </p:spPr>
        <p:txBody>
          <a:bodyPr anchor="b" anchorCtr="0">
            <a:noAutofit/>
          </a:bodyPr>
          <a:lstStyle>
            <a:lvl1pPr marL="0" indent="0" algn="ctr">
              <a:buFontTx/>
              <a:buNone/>
              <a:defRPr sz="2800" b="1" i="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93482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ärgad bakgrund">
    <p:bg>
      <p:bgPr>
        <a:solidFill>
          <a:srgbClr val="14A1BE"/>
        </a:solidFill>
        <a:effectLst/>
      </p:bgPr>
    </p:bg>
    <p:spTree>
      <p:nvGrpSpPr>
        <p:cNvPr id="1" name=""/>
        <p:cNvGrpSpPr/>
        <p:nvPr/>
      </p:nvGrpSpPr>
      <p:grpSpPr>
        <a:xfrm>
          <a:off x="0" y="0"/>
          <a:ext cx="0" cy="0"/>
          <a:chOff x="0" y="0"/>
          <a:chExt cx="0" cy="0"/>
        </a:xfrm>
      </p:grpSpPr>
      <p:sp>
        <p:nvSpPr>
          <p:cNvPr id="15" name="Text Placeholder 14"/>
          <p:cNvSpPr>
            <a:spLocks noGrp="1"/>
          </p:cNvSpPr>
          <p:nvPr>
            <p:ph type="body" sz="quarter" idx="12"/>
          </p:nvPr>
        </p:nvSpPr>
        <p:spPr>
          <a:xfrm>
            <a:off x="457200" y="2082271"/>
            <a:ext cx="8229600" cy="3421063"/>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20"/>
          <p:cNvSpPr>
            <a:spLocks noGrp="1"/>
          </p:cNvSpPr>
          <p:nvPr>
            <p:ph type="title"/>
          </p:nvPr>
        </p:nvSpPr>
        <p:spPr/>
        <p:txBody>
          <a:bodyPr>
            <a:noAutofit/>
          </a:bodyPr>
          <a:lstStyle/>
          <a:p>
            <a:r>
              <a:rPr lang="en-US"/>
              <a:t>Click to edit Master title style</a:t>
            </a:r>
            <a:endParaRPr lang="en-US" dirty="0"/>
          </a:p>
        </p:txBody>
      </p:sp>
      <p:pic>
        <p:nvPicPr>
          <p:cNvPr id="5" name="Picture 4" descr="logotyp_rgb_dekor.png"/>
          <p:cNvPicPr>
            <a:picLocks noChangeAspect="1"/>
          </p:cNvPicPr>
          <p:nvPr userDrawn="1"/>
        </p:nvPicPr>
        <p:blipFill rotWithShape="1">
          <a:blip r:embed="rId2" cstate="email">
            <a:lum bright="70000" contrast="-70000"/>
            <a:alphaModFix amt="25000"/>
            <a:extLst>
              <a:ext uri="{28A0092B-C50C-407E-A947-70E740481C1C}">
                <a14:useLocalDpi xmlns:a14="http://schemas.microsoft.com/office/drawing/2010/main" val="0"/>
              </a:ext>
            </a:extLst>
          </a:blip>
          <a:srcRect l="7968" t="81619" r="2849" b="1787"/>
          <a:stretch/>
        </p:blipFill>
        <p:spPr>
          <a:xfrm>
            <a:off x="-28800" y="6318761"/>
            <a:ext cx="5676067" cy="553544"/>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3999" cy="6858000"/>
          </a:xfrm>
        </p:spPr>
        <p:txBody>
          <a:bodyPr/>
          <a:lstStyle/>
          <a:p>
            <a:r>
              <a:rPr lang="en-US"/>
              <a:t>Click icon to add picture</a:t>
            </a:r>
          </a:p>
        </p:txBody>
      </p:sp>
      <p:pic>
        <p:nvPicPr>
          <p:cNvPr id="5" name="Picture 4" descr="logotyp_vi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25068" y="5873634"/>
            <a:ext cx="1397044" cy="732221"/>
          </a:xfrm>
          <a:prstGeom prst="rect">
            <a:avLst/>
          </a:prstGeom>
        </p:spPr>
      </p:pic>
      <p:pic>
        <p:nvPicPr>
          <p:cNvPr id="6" name="Picture 5" descr="logotyp_rgb_dekor.png"/>
          <p:cNvPicPr>
            <a:picLocks noChangeAspect="1"/>
          </p:cNvPicPr>
          <p:nvPr userDrawn="1"/>
        </p:nvPicPr>
        <p:blipFill rotWithShape="1">
          <a:blip r:embed="rId3" cstate="email">
            <a:lum bright="70000" contrast="-70000"/>
            <a:alphaModFix amt="25000"/>
            <a:extLst>
              <a:ext uri="{28A0092B-C50C-407E-A947-70E740481C1C}">
                <a14:useLocalDpi xmlns:a14="http://schemas.microsoft.com/office/drawing/2010/main" val="0"/>
              </a:ext>
            </a:extLst>
          </a:blip>
          <a:srcRect l="7968" t="81619" r="2849" b="1787"/>
          <a:stretch/>
        </p:blipFill>
        <p:spPr>
          <a:xfrm>
            <a:off x="-28800" y="6318761"/>
            <a:ext cx="5676067" cy="553544"/>
          </a:xfrm>
          <a:prstGeom prst="rect">
            <a:avLst/>
          </a:prstGeom>
        </p:spPr>
      </p:pic>
    </p:spTree>
    <p:extLst>
      <p:ext uri="{BB962C8B-B14F-4D97-AF65-F5344CB8AC3E}">
        <p14:creationId xmlns:p14="http://schemas.microsoft.com/office/powerpoint/2010/main" val="73914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t bakgrund">
    <p:bg>
      <p:bgPr>
        <a:solidFill>
          <a:schemeClr val="tx1"/>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524932"/>
            <a:ext cx="8229600" cy="1354668"/>
          </a:xfrm>
          <a:prstGeom prst="rect">
            <a:avLst/>
          </a:prstGeom>
        </p:spPr>
        <p:txBody>
          <a:bodyPr vert="horz" lIns="91440" tIns="45720" rIns="91440" bIns="45720" rtlCol="0" anchor="ctr">
            <a:noAutofit/>
          </a:bodyPr>
          <a:lstStyle>
            <a:lvl1pPr>
              <a:defRPr>
                <a:solidFill>
                  <a:schemeClr val="bg1"/>
                </a:solidFill>
              </a:defRPr>
            </a:lvl1pPr>
          </a:lstStyle>
          <a:p>
            <a:r>
              <a:rPr lang="en-US"/>
              <a:t>Click to edit Master title style</a:t>
            </a:r>
            <a:endParaRPr lang="en-US" dirty="0"/>
          </a:p>
        </p:txBody>
      </p:sp>
      <p:pic>
        <p:nvPicPr>
          <p:cNvPr id="9" name="Picture 8" descr="logotyp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603067" y="5977467"/>
            <a:ext cx="1145646" cy="600458"/>
          </a:xfrm>
          <a:prstGeom prst="rect">
            <a:avLst/>
          </a:prstGeom>
        </p:spPr>
      </p:pic>
      <p:sp>
        <p:nvSpPr>
          <p:cNvPr id="6" name="Text Placeholder 14"/>
          <p:cNvSpPr>
            <a:spLocks noGrp="1"/>
          </p:cNvSpPr>
          <p:nvPr>
            <p:ph type="body" sz="quarter" idx="12"/>
          </p:nvPr>
        </p:nvSpPr>
        <p:spPr>
          <a:xfrm>
            <a:off x="457200" y="2082271"/>
            <a:ext cx="8229600" cy="3421063"/>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logotyp_rgb_dekor.png"/>
          <p:cNvPicPr>
            <a:picLocks noChangeAspect="1"/>
          </p:cNvPicPr>
          <p:nvPr userDrawn="1"/>
        </p:nvPicPr>
        <p:blipFill rotWithShape="1">
          <a:blip r:embed="rId3" cstate="email">
            <a:alphaModFix amt="25000"/>
            <a:extLst>
              <a:ext uri="{28A0092B-C50C-407E-A947-70E740481C1C}">
                <a14:useLocalDpi xmlns:a14="http://schemas.microsoft.com/office/drawing/2010/main" val="0"/>
              </a:ext>
            </a:extLst>
          </a:blip>
          <a:srcRect l="7968" t="81619" r="2849" b="1787"/>
          <a:stretch/>
        </p:blipFill>
        <p:spPr>
          <a:xfrm>
            <a:off x="-28800" y="6311656"/>
            <a:ext cx="5676067" cy="553544"/>
          </a:xfrm>
          <a:prstGeom prst="rect">
            <a:avLst/>
          </a:prstGeom>
        </p:spPr>
      </p:pic>
    </p:spTree>
    <p:extLst>
      <p:ext uri="{BB962C8B-B14F-4D97-AF65-F5344CB8AC3E}">
        <p14:creationId xmlns:p14="http://schemas.microsoft.com/office/powerpoint/2010/main" val="394941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t bakgrund + bi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406900"/>
            <a:ext cx="8291512" cy="1638300"/>
          </a:xfrm>
        </p:spPr>
        <p:txBody>
          <a:bodyPr anchor="t">
            <a:noAutofit/>
          </a:bodyPr>
          <a:lstStyle>
            <a:lvl1pPr algn="l">
              <a:defRPr sz="1600" b="0" i="0"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199" y="3403602"/>
            <a:ext cx="8291513" cy="1003298"/>
          </a:xfrm>
        </p:spPr>
        <p:txBody>
          <a:bodyPr anchor="t" anchorCtr="0">
            <a:noAutofit/>
          </a:bodyPr>
          <a:lstStyle>
            <a:lvl1pPr marL="0" indent="0">
              <a:buNone/>
              <a:defRPr sz="3200" b="1" i="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Picture Placeholder 8"/>
          <p:cNvSpPr>
            <a:spLocks noGrp="1"/>
          </p:cNvSpPr>
          <p:nvPr>
            <p:ph type="pic" sz="quarter" idx="13"/>
          </p:nvPr>
        </p:nvSpPr>
        <p:spPr>
          <a:xfrm>
            <a:off x="457200" y="406400"/>
            <a:ext cx="8291513" cy="2913063"/>
          </a:xfrm>
        </p:spPr>
        <p:txBody>
          <a:bodyPr/>
          <a:lstStyle/>
          <a:p>
            <a:r>
              <a:rPr lang="en-US"/>
              <a:t>Click icon to add picture</a:t>
            </a:r>
          </a:p>
        </p:txBody>
      </p:sp>
      <p:pic>
        <p:nvPicPr>
          <p:cNvPr id="10" name="Picture 9" descr="logotyp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603067" y="5977467"/>
            <a:ext cx="1145646" cy="600458"/>
          </a:xfrm>
          <a:prstGeom prst="rect">
            <a:avLst/>
          </a:prstGeom>
        </p:spPr>
      </p:pic>
      <p:pic>
        <p:nvPicPr>
          <p:cNvPr id="11" name="Picture 10" descr="logotyp_rgb_dekor.png"/>
          <p:cNvPicPr>
            <a:picLocks noChangeAspect="1"/>
          </p:cNvPicPr>
          <p:nvPr userDrawn="1"/>
        </p:nvPicPr>
        <p:blipFill rotWithShape="1">
          <a:blip r:embed="rId3" cstate="email">
            <a:alphaModFix amt="25000"/>
            <a:extLst>
              <a:ext uri="{28A0092B-C50C-407E-A947-70E740481C1C}">
                <a14:useLocalDpi xmlns:a14="http://schemas.microsoft.com/office/drawing/2010/main" val="0"/>
              </a:ext>
            </a:extLst>
          </a:blip>
          <a:srcRect l="7968" t="81619" r="2849" b="1787"/>
          <a:stretch/>
        </p:blipFill>
        <p:spPr>
          <a:xfrm>
            <a:off x="-28800" y="6311656"/>
            <a:ext cx="5676067" cy="553544"/>
          </a:xfrm>
          <a:prstGeom prst="rect">
            <a:avLst/>
          </a:prstGeom>
        </p:spPr>
      </p:pic>
    </p:spTree>
    <p:extLst>
      <p:ext uri="{BB962C8B-B14F-4D97-AF65-F5344CB8AC3E}">
        <p14:creationId xmlns:p14="http://schemas.microsoft.com/office/powerpoint/2010/main" val="179895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AB8B-4010-AF59-338C-D18B5A59131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DK"/>
          </a:p>
        </p:txBody>
      </p:sp>
      <p:sp>
        <p:nvSpPr>
          <p:cNvPr id="3" name="Subtitle 2">
            <a:extLst>
              <a:ext uri="{FF2B5EF4-FFF2-40B4-BE49-F238E27FC236}">
                <a16:creationId xmlns:a16="http://schemas.microsoft.com/office/drawing/2014/main" id="{0601955D-4298-AE25-C7AF-A015ECC9847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DK"/>
          </a:p>
        </p:txBody>
      </p:sp>
      <p:sp>
        <p:nvSpPr>
          <p:cNvPr id="4" name="Date Placeholder 3">
            <a:extLst>
              <a:ext uri="{FF2B5EF4-FFF2-40B4-BE49-F238E27FC236}">
                <a16:creationId xmlns:a16="http://schemas.microsoft.com/office/drawing/2014/main" id="{367AF7D0-090E-EEB8-AED8-9237CE4CD4F4}"/>
              </a:ext>
            </a:extLst>
          </p:cNvPr>
          <p:cNvSpPr>
            <a:spLocks noGrp="1"/>
          </p:cNvSpPr>
          <p:nvPr>
            <p:ph type="dt" sz="half" idx="10"/>
          </p:nvPr>
        </p:nvSpPr>
        <p:spPr/>
        <p:txBody>
          <a:bodyPr/>
          <a:lstStyle/>
          <a:p>
            <a:fld id="{CDFDE18F-4A87-4909-BBD6-931663A5C957}" type="datetimeFigureOut">
              <a:rPr lang="en-DK" smtClean="0"/>
              <a:t>16/01/2024</a:t>
            </a:fld>
            <a:endParaRPr lang="en-DK"/>
          </a:p>
        </p:txBody>
      </p:sp>
      <p:sp>
        <p:nvSpPr>
          <p:cNvPr id="5" name="Footer Placeholder 4">
            <a:extLst>
              <a:ext uri="{FF2B5EF4-FFF2-40B4-BE49-F238E27FC236}">
                <a16:creationId xmlns:a16="http://schemas.microsoft.com/office/drawing/2014/main" id="{97452F8E-68AE-ED2E-07DF-A46810DEA0E3}"/>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16738DB4-CEF8-80BE-AD27-2D6DCE9A0B64}"/>
              </a:ext>
            </a:extLst>
          </p:cNvPr>
          <p:cNvSpPr>
            <a:spLocks noGrp="1"/>
          </p:cNvSpPr>
          <p:nvPr>
            <p:ph type="sldNum" sz="quarter" idx="12"/>
          </p:nvPr>
        </p:nvSpPr>
        <p:spPr/>
        <p:txBody>
          <a:bodyPr/>
          <a:lstStyle/>
          <a:p>
            <a:fld id="{AB174100-5A35-4386-8654-9F4FDD1A6678}" type="slidenum">
              <a:rPr lang="en-DK" smtClean="0"/>
              <a:t>‹#›</a:t>
            </a:fld>
            <a:endParaRPr lang="en-DK"/>
          </a:p>
        </p:txBody>
      </p:sp>
    </p:spTree>
    <p:extLst>
      <p:ext uri="{BB962C8B-B14F-4D97-AF65-F5344CB8AC3E}">
        <p14:creationId xmlns:p14="http://schemas.microsoft.com/office/powerpoint/2010/main" val="10315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79982-A37D-39EB-408E-28E25E1D6953}"/>
              </a:ext>
            </a:extLst>
          </p:cNvPr>
          <p:cNvSpPr>
            <a:spLocks noGrp="1"/>
          </p:cNvSpPr>
          <p:nvPr>
            <p:ph type="title"/>
          </p:nvPr>
        </p:nvSpPr>
        <p:spPr>
          <a:xfrm>
            <a:off x="628650" y="365126"/>
            <a:ext cx="7886700" cy="898899"/>
          </a:xfrm>
        </p:spPr>
        <p:txBody>
          <a:bodyPr>
            <a:normAutofit/>
          </a:bodyPr>
          <a:lstStyle>
            <a:lvl1pPr>
              <a:defRPr sz="3000" b="0">
                <a:solidFill>
                  <a:schemeClr val="tx1"/>
                </a:solidFill>
                <a:latin typeface="Swis721 Hv BT" panose="020B0804020202020204" pitchFamily="34" charset="0"/>
              </a:defRPr>
            </a:lvl1pPr>
          </a:lstStyle>
          <a:p>
            <a:r>
              <a:rPr lang="en-US"/>
              <a:t>Click to edit Master title style</a:t>
            </a:r>
            <a:endParaRPr lang="en-DK"/>
          </a:p>
        </p:txBody>
      </p:sp>
      <p:sp>
        <p:nvSpPr>
          <p:cNvPr id="3" name="Content Placeholder 2">
            <a:extLst>
              <a:ext uri="{FF2B5EF4-FFF2-40B4-BE49-F238E27FC236}">
                <a16:creationId xmlns:a16="http://schemas.microsoft.com/office/drawing/2014/main" id="{6056CCB2-31E1-AB85-B74F-381EB3528689}"/>
              </a:ext>
            </a:extLst>
          </p:cNvPr>
          <p:cNvSpPr>
            <a:spLocks noGrp="1"/>
          </p:cNvSpPr>
          <p:nvPr>
            <p:ph idx="1"/>
          </p:nvPr>
        </p:nvSpPr>
        <p:spPr>
          <a:xfrm>
            <a:off x="628650" y="1613647"/>
            <a:ext cx="7886700" cy="5082988"/>
          </a:xfrm>
        </p:spPr>
        <p:txBody>
          <a:bodyPr>
            <a:normAutofit/>
          </a:bodyPr>
          <a:lstStyle>
            <a:lvl1pPr>
              <a:defRPr sz="1500">
                <a:solidFill>
                  <a:schemeClr val="tx1"/>
                </a:solidFill>
              </a:defRPr>
            </a:lvl1pPr>
            <a:lvl2pPr>
              <a:defRPr sz="1500">
                <a:solidFill>
                  <a:schemeClr val="tx1"/>
                </a:solidFill>
              </a:defRPr>
            </a:lvl2pPr>
            <a:lvl3pPr>
              <a:defRPr sz="1500">
                <a:solidFill>
                  <a:schemeClr val="tx1"/>
                </a:solidFill>
              </a:defRPr>
            </a:lvl3pPr>
            <a:lvl4pPr>
              <a:defRPr sz="1500">
                <a:solidFill>
                  <a:schemeClr val="tx1"/>
                </a:solidFill>
              </a:defRPr>
            </a:lvl4pPr>
            <a:lvl5pPr>
              <a:defRPr sz="15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pic>
        <p:nvPicPr>
          <p:cNvPr id="8" name="Picture 7" descr="Logo&#10;&#10;Description automatically generated">
            <a:extLst>
              <a:ext uri="{FF2B5EF4-FFF2-40B4-BE49-F238E27FC236}">
                <a16:creationId xmlns:a16="http://schemas.microsoft.com/office/drawing/2014/main" id="{ACFAD8C6-E00B-B126-F0F7-54163CA6E269}"/>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38031" y="275058"/>
            <a:ext cx="1159942" cy="811959"/>
          </a:xfrm>
          <a:prstGeom prst="rect">
            <a:avLst/>
          </a:prstGeom>
        </p:spPr>
      </p:pic>
    </p:spTree>
    <p:extLst>
      <p:ext uri="{BB962C8B-B14F-4D97-AF65-F5344CB8AC3E}">
        <p14:creationId xmlns:p14="http://schemas.microsoft.com/office/powerpoint/2010/main" val="292280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A1B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24932"/>
            <a:ext cx="8229600" cy="135466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2133600"/>
            <a:ext cx="8229600" cy="3572934"/>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logotyp_vit.png"/>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7425068" y="5873634"/>
            <a:ext cx="1397044" cy="732221"/>
          </a:xfrm>
          <a:prstGeom prst="rect">
            <a:avLst/>
          </a:prstGeom>
        </p:spPr>
      </p:pic>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5" r:id="rId1"/>
    <p:sldLayoutId id="2147483649" r:id="rId2"/>
    <p:sldLayoutId id="2147483673" r:id="rId3"/>
    <p:sldLayoutId id="2147483674" r:id="rId4"/>
    <p:sldLayoutId id="2147483651" r:id="rId5"/>
    <p:sldLayoutId id="2147483681" r:id="rId6"/>
    <p:sldLayoutId id="2147483682" r:id="rId7"/>
  </p:sldLayoutIdLst>
  <p:txStyles>
    <p:titleStyle>
      <a:lvl1pPr algn="l" defTabSz="914400" rtl="0" eaLnBrk="1" latinLnBrk="0" hangingPunct="1">
        <a:spcBef>
          <a:spcPct val="0"/>
        </a:spcBef>
        <a:buNone/>
        <a:defRPr sz="2800" b="1" i="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5B551-D7D1-30E1-F37A-16208D55F58F}"/>
              </a:ext>
            </a:extLst>
          </p:cNvPr>
          <p:cNvSpPr>
            <a:spLocks noGrp="1"/>
          </p:cNvSpPr>
          <p:nvPr>
            <p:ph type="ctrTitle" idx="4294967295"/>
          </p:nvPr>
        </p:nvSpPr>
        <p:spPr>
          <a:xfrm>
            <a:off x="1143000" y="4067907"/>
            <a:ext cx="6858000" cy="1082586"/>
          </a:xfrm>
        </p:spPr>
        <p:txBody>
          <a:bodyPr anchor="b">
            <a:normAutofit fontScale="90000"/>
          </a:bodyPr>
          <a:lstStyle/>
          <a:p>
            <a:pPr algn="ctr"/>
            <a:r>
              <a:rPr lang="en-US" dirty="0"/>
              <a:t>SIMHOPP</a:t>
            </a:r>
            <a:br>
              <a:rPr lang="en-US" dirty="0"/>
            </a:br>
            <a:r>
              <a:rPr lang="en-US" dirty="0" err="1"/>
              <a:t>Tävlingskategorisering</a:t>
            </a:r>
            <a:r>
              <a:rPr lang="en-US" dirty="0"/>
              <a:t> – </a:t>
            </a:r>
            <a:r>
              <a:rPr lang="en-US" dirty="0" err="1"/>
              <a:t>Uttagningsprincip</a:t>
            </a:r>
            <a:br>
              <a:rPr lang="en-US" dirty="0"/>
            </a:br>
            <a:r>
              <a:rPr lang="en-US" dirty="0"/>
              <a:t>2023-2024</a:t>
            </a:r>
            <a:endParaRPr lang="en-DK" dirty="0"/>
          </a:p>
        </p:txBody>
      </p:sp>
    </p:spTree>
    <p:extLst>
      <p:ext uri="{BB962C8B-B14F-4D97-AF65-F5344CB8AC3E}">
        <p14:creationId xmlns:p14="http://schemas.microsoft.com/office/powerpoint/2010/main" val="3349625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a:t>Kategori 6</a:t>
            </a:r>
            <a:endParaRPr lang="en-DK"/>
          </a:p>
        </p:txBody>
      </p:sp>
      <p:sp>
        <p:nvSpPr>
          <p:cNvPr id="3" name="Content Placeholder 2">
            <a:extLst>
              <a:ext uri="{FF2B5EF4-FFF2-40B4-BE49-F238E27FC236}">
                <a16:creationId xmlns:a16="http://schemas.microsoft.com/office/drawing/2014/main" id="{411F408D-60AE-64C1-9504-7FB4C251624F}"/>
              </a:ext>
            </a:extLst>
          </p:cNvPr>
          <p:cNvSpPr>
            <a:spLocks noGrp="1"/>
          </p:cNvSpPr>
          <p:nvPr>
            <p:ph idx="1"/>
          </p:nvPr>
        </p:nvSpPr>
        <p:spPr>
          <a:xfrm>
            <a:off x="628649" y="2067485"/>
            <a:ext cx="4193052" cy="3812241"/>
          </a:xfrm>
        </p:spPr>
        <p:txBody>
          <a:bodyPr/>
          <a:lstStyle/>
          <a:p>
            <a:pPr marL="0" indent="0">
              <a:buNone/>
            </a:pPr>
            <a:r>
              <a:rPr lang="en-US" b="1" dirty="0" err="1"/>
              <a:t>Nationella</a:t>
            </a:r>
            <a:r>
              <a:rPr lang="en-US" b="1" dirty="0"/>
              <a:t> </a:t>
            </a:r>
            <a:r>
              <a:rPr lang="en-US" b="1" dirty="0" err="1"/>
              <a:t>Mästerskap</a:t>
            </a:r>
            <a:endParaRPr lang="en-US" b="1" dirty="0"/>
          </a:p>
          <a:p>
            <a:r>
              <a:rPr lang="en-US" dirty="0"/>
              <a:t>*</a:t>
            </a:r>
            <a:r>
              <a:rPr lang="en-US" dirty="0" err="1"/>
              <a:t>Vinter</a:t>
            </a:r>
            <a:r>
              <a:rPr lang="en-US" dirty="0"/>
              <a:t> SM – </a:t>
            </a:r>
            <a:r>
              <a:rPr lang="en-US" dirty="0" err="1"/>
              <a:t>slutet</a:t>
            </a:r>
            <a:r>
              <a:rPr lang="en-US" dirty="0"/>
              <a:t> av </a:t>
            </a:r>
            <a:r>
              <a:rPr lang="en-US" dirty="0" err="1"/>
              <a:t>januari</a:t>
            </a:r>
            <a:endParaRPr lang="en-US" dirty="0"/>
          </a:p>
          <a:p>
            <a:r>
              <a:rPr lang="en-US" dirty="0"/>
              <a:t>Junior SM – medio mars*</a:t>
            </a:r>
          </a:p>
          <a:p>
            <a:r>
              <a:rPr lang="en-US" dirty="0" err="1"/>
              <a:t>Ungdoms</a:t>
            </a:r>
            <a:r>
              <a:rPr lang="en-US" dirty="0"/>
              <a:t> SM – </a:t>
            </a:r>
            <a:r>
              <a:rPr lang="en-US" dirty="0" err="1"/>
              <a:t>slutet</a:t>
            </a:r>
            <a:r>
              <a:rPr lang="en-US" dirty="0"/>
              <a:t> av </a:t>
            </a:r>
            <a:r>
              <a:rPr lang="en-US" dirty="0" err="1"/>
              <a:t>maj</a:t>
            </a:r>
            <a:endParaRPr lang="en-US" dirty="0"/>
          </a:p>
          <a:p>
            <a:r>
              <a:rPr lang="en-US" dirty="0"/>
              <a:t>Sommar SM – </a:t>
            </a:r>
            <a:r>
              <a:rPr lang="en-US" dirty="0" err="1"/>
              <a:t>början</a:t>
            </a:r>
            <a:r>
              <a:rPr lang="en-US" dirty="0"/>
              <a:t> av </a:t>
            </a:r>
            <a:r>
              <a:rPr lang="en-US" dirty="0" err="1"/>
              <a:t>juni</a:t>
            </a:r>
            <a:endParaRPr lang="en-US" dirty="0"/>
          </a:p>
          <a:p>
            <a:endParaRPr lang="en-US" dirty="0"/>
          </a:p>
          <a:p>
            <a:endParaRPr lang="en-US" dirty="0"/>
          </a:p>
          <a:p>
            <a:endParaRPr lang="en-US" dirty="0"/>
          </a:p>
          <a:p>
            <a:endParaRPr lang="en-US" dirty="0"/>
          </a:p>
          <a:p>
            <a:pPr marL="0" indent="0">
              <a:buNone/>
            </a:pPr>
            <a:r>
              <a:rPr lang="en-US" sz="1050" dirty="0"/>
              <a:t>*</a:t>
            </a:r>
            <a:r>
              <a:rPr lang="en-US" sz="1050" dirty="0" err="1"/>
              <a:t>avvaktande</a:t>
            </a:r>
            <a:r>
              <a:rPr lang="en-US" sz="1050" dirty="0"/>
              <a:t> Svensk </a:t>
            </a:r>
            <a:r>
              <a:rPr lang="en-US" sz="1050" dirty="0" err="1"/>
              <a:t>Simidrotts</a:t>
            </a:r>
            <a:r>
              <a:rPr lang="en-US" sz="1050" dirty="0"/>
              <a:t> </a:t>
            </a:r>
            <a:r>
              <a:rPr lang="en-US" sz="1050" dirty="0" err="1"/>
              <a:t>styrelse</a:t>
            </a:r>
            <a:r>
              <a:rPr lang="en-US" sz="1050" dirty="0"/>
              <a:t> </a:t>
            </a:r>
            <a:r>
              <a:rPr lang="en-US" sz="1050" dirty="0" err="1"/>
              <a:t>beslut</a:t>
            </a:r>
            <a:r>
              <a:rPr lang="en-US" sz="1050" dirty="0"/>
              <a:t> om </a:t>
            </a:r>
            <a:r>
              <a:rPr lang="en-US" sz="1050" dirty="0" err="1"/>
              <a:t>att</a:t>
            </a:r>
            <a:r>
              <a:rPr lang="en-US" sz="1050" dirty="0"/>
              <a:t> </a:t>
            </a:r>
            <a:r>
              <a:rPr lang="en-US" sz="1050" dirty="0" err="1"/>
              <a:t>slå</a:t>
            </a:r>
            <a:r>
              <a:rPr lang="en-US" sz="1050" dirty="0"/>
              <a:t> </a:t>
            </a:r>
            <a:r>
              <a:rPr lang="en-US" sz="1050" dirty="0" err="1"/>
              <a:t>ihop</a:t>
            </a:r>
            <a:r>
              <a:rPr lang="en-US" sz="1050" dirty="0"/>
              <a:t> Viner SM </a:t>
            </a:r>
            <a:r>
              <a:rPr lang="en-US" sz="1050" dirty="0" err="1"/>
              <a:t>och</a:t>
            </a:r>
            <a:r>
              <a:rPr lang="en-US" sz="1050" dirty="0"/>
              <a:t> Junior SM med </a:t>
            </a:r>
            <a:r>
              <a:rPr lang="en-US" sz="1050" dirty="0" err="1"/>
              <a:t>avverkan</a:t>
            </a:r>
            <a:r>
              <a:rPr lang="en-US" sz="1050" dirty="0"/>
              <a:t> ultimo </a:t>
            </a:r>
            <a:r>
              <a:rPr lang="en-US" sz="1050" dirty="0" err="1"/>
              <a:t>januari</a:t>
            </a:r>
            <a:endParaRPr lang="en-DK" sz="1050"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4778620" y="2067485"/>
            <a:ext cx="3507251" cy="381224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err="1">
                <a:solidFill>
                  <a:schemeClr val="tx1"/>
                </a:solidFill>
              </a:rPr>
              <a:t>Kommentar</a:t>
            </a:r>
            <a:endParaRPr lang="en-US" sz="1500" b="1" dirty="0">
              <a:solidFill>
                <a:schemeClr val="tx1"/>
              </a:solidFill>
            </a:endParaRPr>
          </a:p>
          <a:p>
            <a:r>
              <a:rPr lang="en-US" sz="1500" dirty="0" err="1">
                <a:solidFill>
                  <a:schemeClr val="tx1"/>
                </a:solidFill>
              </a:rPr>
              <a:t>Seriekrav</a:t>
            </a:r>
            <a:r>
              <a:rPr lang="en-US" sz="1500" dirty="0">
                <a:solidFill>
                  <a:schemeClr val="tx1"/>
                </a:solidFill>
              </a:rPr>
              <a:t> senior-SM</a:t>
            </a:r>
          </a:p>
          <a:p>
            <a:r>
              <a:rPr lang="en-US" sz="1500" dirty="0" err="1">
                <a:solidFill>
                  <a:schemeClr val="tx1"/>
                </a:solidFill>
              </a:rPr>
              <a:t>Enbart</a:t>
            </a:r>
            <a:r>
              <a:rPr lang="en-US" sz="1500" dirty="0">
                <a:solidFill>
                  <a:schemeClr val="tx1"/>
                </a:solidFill>
              </a:rPr>
              <a:t> </a:t>
            </a:r>
            <a:r>
              <a:rPr lang="en-US" sz="1500" dirty="0" err="1">
                <a:solidFill>
                  <a:schemeClr val="tx1"/>
                </a:solidFill>
              </a:rPr>
              <a:t>klubbverksamhet</a:t>
            </a:r>
            <a:endParaRPr lang="en-US" sz="1500" dirty="0">
              <a:solidFill>
                <a:schemeClr val="tx1"/>
              </a:solidFill>
            </a:endParaRPr>
          </a:p>
          <a:p>
            <a:r>
              <a:rPr lang="en-US" sz="1500" dirty="0">
                <a:solidFill>
                  <a:schemeClr val="tx1"/>
                </a:solidFill>
              </a:rPr>
              <a:t>Kan </a:t>
            </a:r>
            <a:r>
              <a:rPr lang="en-US" sz="1500" dirty="0" err="1">
                <a:solidFill>
                  <a:schemeClr val="tx1"/>
                </a:solidFill>
              </a:rPr>
              <a:t>bli</a:t>
            </a:r>
            <a:r>
              <a:rPr lang="en-US" sz="1500" dirty="0">
                <a:solidFill>
                  <a:schemeClr val="tx1"/>
                </a:solidFill>
              </a:rPr>
              <a:t> </a:t>
            </a:r>
            <a:r>
              <a:rPr lang="en-US" sz="1500" dirty="0" err="1">
                <a:solidFill>
                  <a:schemeClr val="tx1"/>
                </a:solidFill>
              </a:rPr>
              <a:t>aktuella</a:t>
            </a:r>
            <a:r>
              <a:rPr lang="en-US" sz="1500" dirty="0">
                <a:solidFill>
                  <a:schemeClr val="tx1"/>
                </a:solidFill>
              </a:rPr>
              <a:t> </a:t>
            </a:r>
            <a:r>
              <a:rPr lang="en-US" sz="1500" dirty="0" err="1">
                <a:solidFill>
                  <a:schemeClr val="tx1"/>
                </a:solidFill>
              </a:rPr>
              <a:t>som</a:t>
            </a:r>
            <a:r>
              <a:rPr lang="en-US" sz="1500" dirty="0">
                <a:solidFill>
                  <a:schemeClr val="tx1"/>
                </a:solidFill>
              </a:rPr>
              <a:t> </a:t>
            </a:r>
            <a:r>
              <a:rPr lang="en-US" sz="1500" dirty="0" err="1">
                <a:solidFill>
                  <a:schemeClr val="tx1"/>
                </a:solidFill>
              </a:rPr>
              <a:t>uttagningsgrundande</a:t>
            </a:r>
            <a:r>
              <a:rPr lang="en-US" sz="1500" dirty="0">
                <a:solidFill>
                  <a:schemeClr val="tx1"/>
                </a:solidFill>
              </a:rPr>
              <a:t> </a:t>
            </a:r>
            <a:r>
              <a:rPr lang="en-US" sz="1500" dirty="0" err="1">
                <a:solidFill>
                  <a:schemeClr val="tx1"/>
                </a:solidFill>
              </a:rPr>
              <a:t>tävlingar</a:t>
            </a:r>
            <a:r>
              <a:rPr lang="en-US" sz="1500" dirty="0">
                <a:solidFill>
                  <a:schemeClr val="tx1"/>
                </a:solidFill>
              </a:rPr>
              <a:t>, </a:t>
            </a:r>
            <a:r>
              <a:rPr lang="en-US" sz="1500" dirty="0" err="1">
                <a:solidFill>
                  <a:schemeClr val="tx1"/>
                </a:solidFill>
              </a:rPr>
              <a:t>främst</a:t>
            </a:r>
            <a:r>
              <a:rPr lang="en-US" sz="1500" dirty="0">
                <a:solidFill>
                  <a:schemeClr val="tx1"/>
                </a:solidFill>
              </a:rPr>
              <a:t> på junior-</a:t>
            </a:r>
            <a:r>
              <a:rPr lang="en-US" sz="1500" dirty="0" err="1">
                <a:solidFill>
                  <a:schemeClr val="tx1"/>
                </a:solidFill>
              </a:rPr>
              <a:t>sidan</a:t>
            </a:r>
            <a:endParaRPr lang="en-DK" sz="1500" dirty="0">
              <a:solidFill>
                <a:schemeClr val="tx1"/>
              </a:solidFill>
            </a:endParaRPr>
          </a:p>
        </p:txBody>
      </p:sp>
    </p:spTree>
    <p:extLst>
      <p:ext uri="{BB962C8B-B14F-4D97-AF65-F5344CB8AC3E}">
        <p14:creationId xmlns:p14="http://schemas.microsoft.com/office/powerpoint/2010/main" val="3643869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a:t>Kategori 7</a:t>
            </a:r>
            <a:endParaRPr lang="en-DK"/>
          </a:p>
        </p:txBody>
      </p:sp>
      <p:sp>
        <p:nvSpPr>
          <p:cNvPr id="3" name="Content Placeholder 2">
            <a:extLst>
              <a:ext uri="{FF2B5EF4-FFF2-40B4-BE49-F238E27FC236}">
                <a16:creationId xmlns:a16="http://schemas.microsoft.com/office/drawing/2014/main" id="{411F408D-60AE-64C1-9504-7FB4C251624F}"/>
              </a:ext>
            </a:extLst>
          </p:cNvPr>
          <p:cNvSpPr>
            <a:spLocks noGrp="1"/>
          </p:cNvSpPr>
          <p:nvPr>
            <p:ph idx="1"/>
          </p:nvPr>
        </p:nvSpPr>
        <p:spPr>
          <a:xfrm>
            <a:off x="628649" y="2067485"/>
            <a:ext cx="4193052" cy="3812241"/>
          </a:xfrm>
        </p:spPr>
        <p:txBody>
          <a:bodyPr/>
          <a:lstStyle/>
          <a:p>
            <a:pPr marL="0" indent="0">
              <a:buNone/>
            </a:pPr>
            <a:r>
              <a:rPr lang="en-US" b="1" dirty="0" err="1"/>
              <a:t>Övriga</a:t>
            </a:r>
            <a:r>
              <a:rPr lang="en-US" b="1" dirty="0"/>
              <a:t> </a:t>
            </a:r>
            <a:r>
              <a:rPr lang="en-US" b="1" dirty="0" err="1"/>
              <a:t>Tävlingar</a:t>
            </a:r>
            <a:endParaRPr lang="en-US" b="1" dirty="0"/>
          </a:p>
          <a:p>
            <a:r>
              <a:rPr lang="en-US" dirty="0"/>
              <a:t>DM/JDM</a:t>
            </a:r>
          </a:p>
          <a:p>
            <a:r>
              <a:rPr lang="en-US" dirty="0" err="1"/>
              <a:t>Triangeltävling</a:t>
            </a:r>
            <a:r>
              <a:rPr lang="en-US" dirty="0"/>
              <a:t>, Trip Trap (DK), </a:t>
            </a:r>
            <a:r>
              <a:rPr lang="en-US" dirty="0" err="1"/>
              <a:t>Stadsmatch</a:t>
            </a:r>
            <a:r>
              <a:rPr lang="en-US" dirty="0"/>
              <a:t>, </a:t>
            </a:r>
            <a:r>
              <a:rPr lang="en-US" dirty="0" err="1"/>
              <a:t>Ungdomshoppet</a:t>
            </a:r>
            <a:endParaRPr lang="en-DK"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4778620" y="2067485"/>
            <a:ext cx="3507251" cy="381224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err="1">
                <a:solidFill>
                  <a:schemeClr val="tx1"/>
                </a:solidFill>
              </a:rPr>
              <a:t>Kommentar</a:t>
            </a:r>
            <a:endParaRPr lang="en-US" sz="1500" b="1" dirty="0">
              <a:solidFill>
                <a:schemeClr val="tx1"/>
              </a:solidFill>
            </a:endParaRPr>
          </a:p>
          <a:p>
            <a:r>
              <a:rPr lang="en-US" sz="1500" dirty="0" err="1">
                <a:solidFill>
                  <a:schemeClr val="tx1"/>
                </a:solidFill>
              </a:rPr>
              <a:t>Enbart</a:t>
            </a:r>
            <a:r>
              <a:rPr lang="en-US" sz="1500" dirty="0">
                <a:solidFill>
                  <a:schemeClr val="tx1"/>
                </a:solidFill>
              </a:rPr>
              <a:t> </a:t>
            </a:r>
            <a:r>
              <a:rPr lang="en-US" sz="1500" dirty="0" err="1">
                <a:solidFill>
                  <a:schemeClr val="tx1"/>
                </a:solidFill>
              </a:rPr>
              <a:t>klubbverksamhet</a:t>
            </a:r>
            <a:endParaRPr lang="en-US" sz="1500" dirty="0">
              <a:solidFill>
                <a:schemeClr val="tx1"/>
              </a:solidFill>
            </a:endParaRPr>
          </a:p>
          <a:p>
            <a:r>
              <a:rPr lang="en-US" sz="1500" dirty="0" err="1">
                <a:solidFill>
                  <a:schemeClr val="tx1"/>
                </a:solidFill>
              </a:rPr>
              <a:t>Oftast</a:t>
            </a:r>
            <a:r>
              <a:rPr lang="en-US" sz="1500" dirty="0">
                <a:solidFill>
                  <a:schemeClr val="tx1"/>
                </a:solidFill>
              </a:rPr>
              <a:t> </a:t>
            </a:r>
            <a:r>
              <a:rPr lang="en-US" sz="1500" dirty="0" err="1">
                <a:solidFill>
                  <a:schemeClr val="tx1"/>
                </a:solidFill>
              </a:rPr>
              <a:t>breddverksamhet</a:t>
            </a:r>
            <a:endParaRPr lang="en-DK" sz="1500" dirty="0">
              <a:solidFill>
                <a:schemeClr val="tx1"/>
              </a:solidFill>
            </a:endParaRPr>
          </a:p>
        </p:txBody>
      </p:sp>
    </p:spTree>
    <p:extLst>
      <p:ext uri="{BB962C8B-B14F-4D97-AF65-F5344CB8AC3E}">
        <p14:creationId xmlns:p14="http://schemas.microsoft.com/office/powerpoint/2010/main" val="1529587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26030-D0BC-E45F-C551-4C1612E183A1}"/>
              </a:ext>
            </a:extLst>
          </p:cNvPr>
          <p:cNvSpPr>
            <a:spLocks noGrp="1"/>
          </p:cNvSpPr>
          <p:nvPr>
            <p:ph type="title"/>
          </p:nvPr>
        </p:nvSpPr>
        <p:spPr/>
        <p:txBody>
          <a:bodyPr/>
          <a:lstStyle/>
          <a:p>
            <a:r>
              <a:rPr lang="en-US"/>
              <a:t>Coach-uttagning</a:t>
            </a:r>
            <a:endParaRPr lang="en-DK"/>
          </a:p>
        </p:txBody>
      </p:sp>
      <p:sp>
        <p:nvSpPr>
          <p:cNvPr id="3" name="Content Placeholder 2">
            <a:extLst>
              <a:ext uri="{FF2B5EF4-FFF2-40B4-BE49-F238E27FC236}">
                <a16:creationId xmlns:a16="http://schemas.microsoft.com/office/drawing/2014/main" id="{5B274C7F-251E-AFD4-C873-9FC509C7E947}"/>
              </a:ext>
            </a:extLst>
          </p:cNvPr>
          <p:cNvSpPr>
            <a:spLocks noGrp="1"/>
          </p:cNvSpPr>
          <p:nvPr>
            <p:ph idx="1"/>
          </p:nvPr>
        </p:nvSpPr>
        <p:spPr>
          <a:xfrm>
            <a:off x="628650" y="1613647"/>
            <a:ext cx="7886700" cy="4581999"/>
          </a:xfrm>
        </p:spPr>
        <p:txBody>
          <a:bodyPr numCol="2"/>
          <a:lstStyle/>
          <a:p>
            <a:r>
              <a:rPr lang="en-US" b="1" dirty="0" err="1"/>
              <a:t>Kategori</a:t>
            </a:r>
            <a:r>
              <a:rPr lang="en-US" b="1" dirty="0"/>
              <a:t> 1 – OS, YOG, AQUA Diving World Cup:</a:t>
            </a:r>
            <a:br>
              <a:rPr lang="en-US" b="1" dirty="0"/>
            </a:br>
            <a:r>
              <a:rPr lang="en-US" dirty="0" err="1"/>
              <a:t>Varje</a:t>
            </a:r>
            <a:r>
              <a:rPr lang="en-US" dirty="0"/>
              <a:t> </a:t>
            </a:r>
            <a:r>
              <a:rPr lang="en-US" dirty="0" err="1"/>
              <a:t>aktivs</a:t>
            </a:r>
            <a:r>
              <a:rPr lang="en-US" dirty="0"/>
              <a:t> </a:t>
            </a:r>
            <a:r>
              <a:rPr lang="en-US" dirty="0" err="1"/>
              <a:t>klubb</a:t>
            </a:r>
            <a:r>
              <a:rPr lang="en-US" dirty="0"/>
              <a:t> </a:t>
            </a:r>
            <a:r>
              <a:rPr lang="en-US" dirty="0" err="1"/>
              <a:t>erbjuds</a:t>
            </a:r>
            <a:r>
              <a:rPr lang="en-US" dirty="0"/>
              <a:t> </a:t>
            </a:r>
            <a:r>
              <a:rPr lang="en-US" dirty="0" err="1"/>
              <a:t>en</a:t>
            </a:r>
            <a:r>
              <a:rPr lang="en-US" dirty="0"/>
              <a:t> plats </a:t>
            </a:r>
            <a:r>
              <a:rPr lang="en-US" dirty="0" err="1"/>
              <a:t>efter</a:t>
            </a:r>
            <a:r>
              <a:rPr lang="en-US" dirty="0"/>
              <a:t> </a:t>
            </a:r>
            <a:r>
              <a:rPr lang="en-US" dirty="0" err="1"/>
              <a:t>godkännande</a:t>
            </a:r>
            <a:r>
              <a:rPr lang="en-US" dirty="0"/>
              <a:t> av SOK (OS), SC </a:t>
            </a:r>
            <a:r>
              <a:rPr lang="en-US" dirty="0" err="1"/>
              <a:t>och</a:t>
            </a:r>
            <a:r>
              <a:rPr lang="en-US" dirty="0"/>
              <a:t> FK</a:t>
            </a:r>
          </a:p>
          <a:p>
            <a:r>
              <a:rPr lang="en-US" b="1" dirty="0" err="1"/>
              <a:t>Kategori</a:t>
            </a:r>
            <a:r>
              <a:rPr lang="en-US" b="1" dirty="0"/>
              <a:t> 2 – VM, EM/EG, JVM, EJM:</a:t>
            </a:r>
            <a:br>
              <a:rPr lang="en-US" b="1" dirty="0"/>
            </a:br>
            <a:r>
              <a:rPr lang="en-US" dirty="0" err="1"/>
              <a:t>Varje</a:t>
            </a:r>
            <a:r>
              <a:rPr lang="en-US" dirty="0"/>
              <a:t> </a:t>
            </a:r>
            <a:r>
              <a:rPr lang="en-US" dirty="0" err="1"/>
              <a:t>aktivs</a:t>
            </a:r>
            <a:r>
              <a:rPr lang="en-US" dirty="0"/>
              <a:t> </a:t>
            </a:r>
            <a:r>
              <a:rPr lang="en-US" dirty="0" err="1"/>
              <a:t>klubb</a:t>
            </a:r>
            <a:r>
              <a:rPr lang="en-US" dirty="0"/>
              <a:t> </a:t>
            </a:r>
            <a:r>
              <a:rPr lang="en-US" dirty="0" err="1"/>
              <a:t>erbjuds</a:t>
            </a:r>
            <a:r>
              <a:rPr lang="en-US" dirty="0"/>
              <a:t> </a:t>
            </a:r>
            <a:r>
              <a:rPr lang="en-US" dirty="0" err="1"/>
              <a:t>en</a:t>
            </a:r>
            <a:r>
              <a:rPr lang="en-US" dirty="0"/>
              <a:t> plats </a:t>
            </a:r>
            <a:r>
              <a:rPr lang="en-US" dirty="0" err="1"/>
              <a:t>såvida</a:t>
            </a:r>
            <a:r>
              <a:rPr lang="en-US" dirty="0"/>
              <a:t> </a:t>
            </a:r>
            <a:r>
              <a:rPr lang="en-US" dirty="0" err="1"/>
              <a:t>budgeten</a:t>
            </a:r>
            <a:r>
              <a:rPr lang="en-US" dirty="0"/>
              <a:t> </a:t>
            </a:r>
            <a:r>
              <a:rPr lang="en-US" dirty="0" err="1"/>
              <a:t>tillåter</a:t>
            </a:r>
            <a:r>
              <a:rPr lang="en-US" dirty="0"/>
              <a:t> det</a:t>
            </a:r>
          </a:p>
          <a:p>
            <a:r>
              <a:rPr lang="en-US" b="1" dirty="0" err="1"/>
              <a:t>Kategori</a:t>
            </a:r>
            <a:r>
              <a:rPr lang="en-US" b="1" dirty="0"/>
              <a:t> 3 – Int. </a:t>
            </a:r>
            <a:r>
              <a:rPr lang="en-US" b="1" dirty="0" err="1"/>
              <a:t>landslagstävlingar</a:t>
            </a:r>
            <a:r>
              <a:rPr lang="en-US" b="1" dirty="0"/>
              <a:t>:</a:t>
            </a:r>
            <a:br>
              <a:rPr lang="en-US" b="1" dirty="0"/>
            </a:br>
            <a:r>
              <a:rPr lang="en-US" dirty="0" err="1"/>
              <a:t>Varje</a:t>
            </a:r>
            <a:r>
              <a:rPr lang="en-US" dirty="0"/>
              <a:t> </a:t>
            </a:r>
            <a:r>
              <a:rPr lang="en-US" dirty="0" err="1"/>
              <a:t>aktivs</a:t>
            </a:r>
            <a:r>
              <a:rPr lang="en-US" dirty="0"/>
              <a:t> </a:t>
            </a:r>
            <a:r>
              <a:rPr lang="en-US" dirty="0" err="1"/>
              <a:t>klubb</a:t>
            </a:r>
            <a:r>
              <a:rPr lang="en-US" dirty="0"/>
              <a:t> </a:t>
            </a:r>
            <a:r>
              <a:rPr lang="en-US" dirty="0" err="1"/>
              <a:t>erbjuds</a:t>
            </a:r>
            <a:r>
              <a:rPr lang="en-US" dirty="0"/>
              <a:t> </a:t>
            </a:r>
            <a:r>
              <a:rPr lang="en-US" dirty="0" err="1"/>
              <a:t>en</a:t>
            </a:r>
            <a:r>
              <a:rPr lang="en-US" dirty="0"/>
              <a:t> plats </a:t>
            </a:r>
            <a:r>
              <a:rPr lang="en-US" dirty="0" err="1"/>
              <a:t>såvida</a:t>
            </a:r>
            <a:r>
              <a:rPr lang="en-US" dirty="0"/>
              <a:t> </a:t>
            </a:r>
            <a:r>
              <a:rPr lang="en-US" dirty="0" err="1"/>
              <a:t>budgeten</a:t>
            </a:r>
            <a:r>
              <a:rPr lang="en-US" dirty="0"/>
              <a:t> </a:t>
            </a:r>
            <a:r>
              <a:rPr lang="en-US" dirty="0" err="1"/>
              <a:t>tillåter</a:t>
            </a:r>
            <a:r>
              <a:rPr lang="en-US" dirty="0"/>
              <a:t> det</a:t>
            </a:r>
          </a:p>
          <a:p>
            <a:r>
              <a:rPr lang="en-US" b="1" dirty="0" err="1"/>
              <a:t>Kategori</a:t>
            </a:r>
            <a:r>
              <a:rPr lang="en-US" b="1" dirty="0"/>
              <a:t> 4 – NM/NJM:</a:t>
            </a:r>
            <a:br>
              <a:rPr lang="en-US" b="1" dirty="0"/>
            </a:br>
            <a:r>
              <a:rPr lang="en-US" dirty="0" err="1"/>
              <a:t>Varje</a:t>
            </a:r>
            <a:r>
              <a:rPr lang="en-US" dirty="0"/>
              <a:t> </a:t>
            </a:r>
            <a:r>
              <a:rPr lang="en-US" dirty="0" err="1"/>
              <a:t>aktivs</a:t>
            </a:r>
            <a:r>
              <a:rPr lang="en-US" dirty="0"/>
              <a:t> </a:t>
            </a:r>
            <a:r>
              <a:rPr lang="en-US" dirty="0" err="1"/>
              <a:t>klubb</a:t>
            </a:r>
            <a:r>
              <a:rPr lang="en-US" dirty="0"/>
              <a:t> </a:t>
            </a:r>
            <a:r>
              <a:rPr lang="en-US" dirty="0" err="1"/>
              <a:t>erbjuds</a:t>
            </a:r>
            <a:r>
              <a:rPr lang="en-US" dirty="0"/>
              <a:t> </a:t>
            </a:r>
            <a:r>
              <a:rPr lang="en-US" dirty="0" err="1"/>
              <a:t>en</a:t>
            </a:r>
            <a:r>
              <a:rPr lang="en-US" dirty="0"/>
              <a:t> plats </a:t>
            </a:r>
            <a:r>
              <a:rPr lang="en-US" dirty="0" err="1"/>
              <a:t>såvida</a:t>
            </a:r>
            <a:r>
              <a:rPr lang="en-US" dirty="0"/>
              <a:t> </a:t>
            </a:r>
            <a:r>
              <a:rPr lang="en-US" dirty="0" err="1"/>
              <a:t>budgeten</a:t>
            </a:r>
            <a:r>
              <a:rPr lang="en-US" dirty="0"/>
              <a:t> </a:t>
            </a:r>
            <a:r>
              <a:rPr lang="en-US" dirty="0" err="1"/>
              <a:t>tillåter</a:t>
            </a:r>
            <a:r>
              <a:rPr lang="en-US" dirty="0"/>
              <a:t> det. </a:t>
            </a:r>
          </a:p>
          <a:p>
            <a:r>
              <a:rPr lang="en-US" dirty="0"/>
              <a:t>Om </a:t>
            </a:r>
            <a:r>
              <a:rPr lang="en-US" dirty="0" err="1"/>
              <a:t>budgeten</a:t>
            </a:r>
            <a:r>
              <a:rPr lang="en-US" dirty="0"/>
              <a:t> </a:t>
            </a:r>
            <a:r>
              <a:rPr lang="en-US" dirty="0" err="1"/>
              <a:t>inte</a:t>
            </a:r>
            <a:r>
              <a:rPr lang="en-US" dirty="0"/>
              <a:t> </a:t>
            </a:r>
            <a:r>
              <a:rPr lang="en-US" dirty="0" err="1"/>
              <a:t>tillåter</a:t>
            </a:r>
            <a:r>
              <a:rPr lang="en-US" dirty="0"/>
              <a:t> det </a:t>
            </a:r>
            <a:r>
              <a:rPr lang="en-US" dirty="0" err="1"/>
              <a:t>rankas</a:t>
            </a:r>
            <a:r>
              <a:rPr lang="en-US" dirty="0"/>
              <a:t> </a:t>
            </a:r>
            <a:r>
              <a:rPr lang="en-US" dirty="0" err="1"/>
              <a:t>klubbarna</a:t>
            </a:r>
            <a:r>
              <a:rPr lang="en-US" dirty="0"/>
              <a:t> </a:t>
            </a:r>
            <a:r>
              <a:rPr lang="en-US" dirty="0" err="1"/>
              <a:t>efter</a:t>
            </a:r>
            <a:r>
              <a:rPr lang="en-US" dirty="0"/>
              <a:t> </a:t>
            </a:r>
            <a:r>
              <a:rPr lang="en-US" dirty="0" err="1"/>
              <a:t>antalet</a:t>
            </a:r>
            <a:r>
              <a:rPr lang="en-US" dirty="0"/>
              <a:t> </a:t>
            </a:r>
            <a:r>
              <a:rPr lang="en-US" dirty="0" err="1"/>
              <a:t>uttagna</a:t>
            </a:r>
            <a:r>
              <a:rPr lang="en-US" dirty="0"/>
              <a:t> </a:t>
            </a:r>
            <a:r>
              <a:rPr lang="en-US" dirty="0" err="1"/>
              <a:t>aktiva</a:t>
            </a:r>
            <a:r>
              <a:rPr lang="en-US" dirty="0"/>
              <a:t>, </a:t>
            </a:r>
            <a:r>
              <a:rPr lang="en-US" dirty="0" err="1"/>
              <a:t>och</a:t>
            </a:r>
            <a:r>
              <a:rPr lang="en-US" dirty="0"/>
              <a:t> </a:t>
            </a:r>
            <a:r>
              <a:rPr lang="en-US" dirty="0" err="1"/>
              <a:t>platser</a:t>
            </a:r>
            <a:r>
              <a:rPr lang="en-US" dirty="0"/>
              <a:t> </a:t>
            </a:r>
            <a:r>
              <a:rPr lang="en-US" dirty="0" err="1"/>
              <a:t>stryks</a:t>
            </a:r>
            <a:r>
              <a:rPr lang="en-US" dirty="0"/>
              <a:t> </a:t>
            </a:r>
            <a:r>
              <a:rPr lang="en-US" dirty="0" err="1"/>
              <a:t>från</a:t>
            </a:r>
            <a:r>
              <a:rPr lang="en-US" dirty="0"/>
              <a:t> </a:t>
            </a:r>
            <a:r>
              <a:rPr lang="en-US" dirty="0" err="1"/>
              <a:t>botten</a:t>
            </a:r>
            <a:r>
              <a:rPr lang="en-US" dirty="0"/>
              <a:t> </a:t>
            </a:r>
            <a:r>
              <a:rPr lang="en-US" dirty="0" err="1"/>
              <a:t>och</a:t>
            </a:r>
            <a:r>
              <a:rPr lang="en-US" dirty="0"/>
              <a:t> </a:t>
            </a:r>
            <a:r>
              <a:rPr lang="en-US" dirty="0" err="1"/>
              <a:t>uppåt</a:t>
            </a:r>
            <a:r>
              <a:rPr lang="en-US" dirty="0"/>
              <a:t>. </a:t>
            </a:r>
            <a:r>
              <a:rPr lang="en-US" dirty="0" err="1"/>
              <a:t>Alternativt</a:t>
            </a:r>
            <a:r>
              <a:rPr lang="en-US" dirty="0"/>
              <a:t> </a:t>
            </a:r>
            <a:r>
              <a:rPr lang="en-US" dirty="0" err="1"/>
              <a:t>erbjuds</a:t>
            </a:r>
            <a:r>
              <a:rPr lang="en-US" dirty="0"/>
              <a:t> </a:t>
            </a:r>
            <a:r>
              <a:rPr lang="en-US" dirty="0" err="1"/>
              <a:t>tränare</a:t>
            </a:r>
            <a:r>
              <a:rPr lang="en-US" dirty="0"/>
              <a:t> </a:t>
            </a:r>
            <a:r>
              <a:rPr lang="en-US" dirty="0" err="1"/>
              <a:t>att</a:t>
            </a:r>
            <a:r>
              <a:rPr lang="en-US" dirty="0"/>
              <a:t> </a:t>
            </a:r>
            <a:r>
              <a:rPr lang="en-US" dirty="0" err="1"/>
              <a:t>följa</a:t>
            </a:r>
            <a:r>
              <a:rPr lang="en-US" dirty="0"/>
              <a:t> med för </a:t>
            </a:r>
            <a:r>
              <a:rPr lang="en-US" dirty="0" err="1"/>
              <a:t>egen</a:t>
            </a:r>
            <a:r>
              <a:rPr lang="en-US" dirty="0"/>
              <a:t> </a:t>
            </a:r>
            <a:r>
              <a:rPr lang="en-US" dirty="0" err="1"/>
              <a:t>kostnad</a:t>
            </a:r>
            <a:endParaRPr lang="en-US" dirty="0"/>
          </a:p>
          <a:p>
            <a:r>
              <a:rPr lang="sv-SE" dirty="0"/>
              <a:t>Specifikt angående student/athlete aktiva på colleges i USA gäller att vi kan välja att</a:t>
            </a:r>
          </a:p>
          <a:p>
            <a:r>
              <a:rPr lang="sv-SE"/>
              <a:t>erbjuda tränaren att följa med som personlig coach på mästerskap och tävlingar mot att de själva står för kostnaden, och samtidigt under förutsättning att det finns tillräckligt med ackrediteringer (VM, EM, Junior-VM, EJM</a:t>
            </a:r>
            <a:endParaRPr lang="en-US" dirty="0"/>
          </a:p>
          <a:p>
            <a:r>
              <a:rPr lang="en-US" dirty="0"/>
              <a:t>För </a:t>
            </a:r>
            <a:r>
              <a:rPr lang="en-US" dirty="0" err="1"/>
              <a:t>aktiva</a:t>
            </a:r>
            <a:r>
              <a:rPr lang="en-US" dirty="0"/>
              <a:t> </a:t>
            </a:r>
            <a:r>
              <a:rPr lang="en-US" dirty="0" err="1"/>
              <a:t>i</a:t>
            </a:r>
            <a:r>
              <a:rPr lang="en-US" dirty="0"/>
              <a:t> SOKs </a:t>
            </a:r>
            <a:r>
              <a:rPr lang="en-US" dirty="0" err="1"/>
              <a:t>Topp</a:t>
            </a:r>
            <a:r>
              <a:rPr lang="en-US" dirty="0"/>
              <a:t> &amp; </a:t>
            </a:r>
            <a:r>
              <a:rPr lang="en-US" dirty="0" err="1"/>
              <a:t>Talang</a:t>
            </a:r>
            <a:r>
              <a:rPr lang="en-US" dirty="0"/>
              <a:t>-program </a:t>
            </a:r>
            <a:r>
              <a:rPr lang="en-US" dirty="0" err="1"/>
              <a:t>kan</a:t>
            </a:r>
            <a:r>
              <a:rPr lang="en-US" dirty="0"/>
              <a:t> det </a:t>
            </a:r>
            <a:r>
              <a:rPr lang="en-US" dirty="0" err="1"/>
              <a:t>finnas</a:t>
            </a:r>
            <a:r>
              <a:rPr lang="en-US" dirty="0"/>
              <a:t> </a:t>
            </a:r>
            <a:r>
              <a:rPr lang="en-US" dirty="0" err="1"/>
              <a:t>en</a:t>
            </a:r>
            <a:r>
              <a:rPr lang="en-US" dirty="0"/>
              <a:t> </a:t>
            </a:r>
            <a:r>
              <a:rPr lang="en-US" dirty="0" err="1"/>
              <a:t>realistisk</a:t>
            </a:r>
            <a:r>
              <a:rPr lang="en-US" dirty="0"/>
              <a:t> </a:t>
            </a:r>
            <a:r>
              <a:rPr lang="en-US" dirty="0" err="1"/>
              <a:t>förhoppning</a:t>
            </a:r>
            <a:r>
              <a:rPr lang="en-US" dirty="0"/>
              <a:t> om </a:t>
            </a:r>
            <a:r>
              <a:rPr lang="en-US" dirty="0" err="1"/>
              <a:t>att</a:t>
            </a:r>
            <a:r>
              <a:rPr lang="en-US" dirty="0"/>
              <a:t> SOK tar </a:t>
            </a:r>
            <a:r>
              <a:rPr lang="en-US" dirty="0" err="1"/>
              <a:t>kostnaden</a:t>
            </a:r>
            <a:r>
              <a:rPr lang="en-US" dirty="0"/>
              <a:t> för </a:t>
            </a:r>
            <a:r>
              <a:rPr lang="en-US" dirty="0" err="1"/>
              <a:t>en</a:t>
            </a:r>
            <a:r>
              <a:rPr lang="en-US" dirty="0"/>
              <a:t> </a:t>
            </a:r>
            <a:r>
              <a:rPr lang="en-US" dirty="0" err="1"/>
              <a:t>personlig</a:t>
            </a:r>
            <a:r>
              <a:rPr lang="en-US" dirty="0"/>
              <a:t> </a:t>
            </a:r>
            <a:r>
              <a:rPr lang="en-US" dirty="0" err="1"/>
              <a:t>tränare</a:t>
            </a:r>
            <a:endParaRPr lang="en-US" dirty="0"/>
          </a:p>
        </p:txBody>
      </p:sp>
    </p:spTree>
    <p:extLst>
      <p:ext uri="{BB962C8B-B14F-4D97-AF65-F5344CB8AC3E}">
        <p14:creationId xmlns:p14="http://schemas.microsoft.com/office/powerpoint/2010/main" val="273495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60F95-5CDA-D406-515B-4542ECCF0F8B}"/>
              </a:ext>
            </a:extLst>
          </p:cNvPr>
          <p:cNvSpPr>
            <a:spLocks noGrp="1"/>
          </p:cNvSpPr>
          <p:nvPr>
            <p:ph type="body" sz="quarter" idx="12"/>
          </p:nvPr>
        </p:nvSpPr>
        <p:spPr/>
        <p:txBody>
          <a:bodyPr>
            <a:normAutofit/>
          </a:bodyPr>
          <a:lstStyle/>
          <a:p>
            <a:r>
              <a:rPr lang="en-US" dirty="0"/>
              <a:t>Svensk Simidrott Simhopp är </a:t>
            </a:r>
            <a:r>
              <a:rPr lang="en-US" dirty="0" err="1"/>
              <a:t>i</a:t>
            </a:r>
            <a:r>
              <a:rPr lang="en-US" dirty="0"/>
              <a:t> </a:t>
            </a:r>
            <a:r>
              <a:rPr lang="en-US" dirty="0" err="1"/>
              <a:t>behov</a:t>
            </a:r>
            <a:r>
              <a:rPr lang="en-US" dirty="0"/>
              <a:t> av </a:t>
            </a:r>
            <a:r>
              <a:rPr lang="en-US" dirty="0" err="1"/>
              <a:t>en</a:t>
            </a:r>
            <a:r>
              <a:rPr lang="en-US" dirty="0"/>
              <a:t> </a:t>
            </a:r>
            <a:r>
              <a:rPr lang="en-US" dirty="0" err="1"/>
              <a:t>kategorisering</a:t>
            </a:r>
            <a:r>
              <a:rPr lang="en-US" dirty="0"/>
              <a:t> av </a:t>
            </a:r>
            <a:r>
              <a:rPr lang="en-US" dirty="0" err="1"/>
              <a:t>mästerskap</a:t>
            </a:r>
            <a:r>
              <a:rPr lang="en-US" dirty="0"/>
              <a:t> och </a:t>
            </a:r>
            <a:r>
              <a:rPr lang="en-US" dirty="0" err="1"/>
              <a:t>tävlingar</a:t>
            </a:r>
            <a:endParaRPr lang="en-US" dirty="0"/>
          </a:p>
          <a:p>
            <a:r>
              <a:rPr lang="en-US" dirty="0" err="1"/>
              <a:t>Varje</a:t>
            </a:r>
            <a:r>
              <a:rPr lang="en-US" dirty="0"/>
              <a:t> </a:t>
            </a:r>
            <a:r>
              <a:rPr lang="en-US" dirty="0" err="1"/>
              <a:t>kategori</a:t>
            </a:r>
            <a:r>
              <a:rPr lang="en-US" dirty="0"/>
              <a:t> </a:t>
            </a:r>
            <a:r>
              <a:rPr lang="en-US" dirty="0" err="1"/>
              <a:t>följer</a:t>
            </a:r>
            <a:r>
              <a:rPr lang="en-US" dirty="0"/>
              <a:t> </a:t>
            </a:r>
            <a:r>
              <a:rPr lang="en-US" dirty="0" err="1"/>
              <a:t>egna</a:t>
            </a:r>
            <a:r>
              <a:rPr lang="en-US" dirty="0"/>
              <a:t> </a:t>
            </a:r>
            <a:r>
              <a:rPr lang="en-US" dirty="0" err="1"/>
              <a:t>krav</a:t>
            </a:r>
            <a:r>
              <a:rPr lang="en-US" dirty="0"/>
              <a:t> och </a:t>
            </a:r>
            <a:r>
              <a:rPr lang="en-US" dirty="0" err="1"/>
              <a:t>kriterier</a:t>
            </a:r>
            <a:r>
              <a:rPr lang="en-US" dirty="0"/>
              <a:t> för </a:t>
            </a:r>
            <a:r>
              <a:rPr lang="en-US" dirty="0" err="1"/>
              <a:t>landslagsuttagning</a:t>
            </a:r>
            <a:r>
              <a:rPr lang="en-US" dirty="0"/>
              <a:t>, </a:t>
            </a:r>
            <a:r>
              <a:rPr lang="en-US" dirty="0" err="1"/>
              <a:t>aktiva</a:t>
            </a:r>
            <a:r>
              <a:rPr lang="en-US" dirty="0"/>
              <a:t> och </a:t>
            </a:r>
            <a:r>
              <a:rPr lang="en-US" dirty="0" err="1"/>
              <a:t>tränare</a:t>
            </a:r>
            <a:endParaRPr lang="en-US" dirty="0"/>
          </a:p>
          <a:p>
            <a:r>
              <a:rPr lang="en-US" dirty="0" err="1"/>
              <a:t>Varje</a:t>
            </a:r>
            <a:r>
              <a:rPr lang="en-US" dirty="0"/>
              <a:t> </a:t>
            </a:r>
            <a:r>
              <a:rPr lang="en-US" dirty="0" err="1"/>
              <a:t>kategori</a:t>
            </a:r>
            <a:r>
              <a:rPr lang="en-US" dirty="0"/>
              <a:t> har </a:t>
            </a:r>
            <a:r>
              <a:rPr lang="en-US" dirty="0" err="1"/>
              <a:t>sitt</a:t>
            </a:r>
            <a:r>
              <a:rPr lang="en-US" dirty="0"/>
              <a:t> </a:t>
            </a:r>
            <a:r>
              <a:rPr lang="en-US" dirty="0" err="1"/>
              <a:t>eget</a:t>
            </a:r>
            <a:r>
              <a:rPr lang="en-US" dirty="0"/>
              <a:t> </a:t>
            </a:r>
            <a:r>
              <a:rPr lang="en-US" dirty="0" err="1"/>
              <a:t>syfte</a:t>
            </a:r>
            <a:r>
              <a:rPr lang="en-US" dirty="0"/>
              <a:t> </a:t>
            </a:r>
            <a:r>
              <a:rPr lang="en-US" dirty="0" err="1"/>
              <a:t>i</a:t>
            </a:r>
            <a:r>
              <a:rPr lang="en-US" dirty="0"/>
              <a:t> </a:t>
            </a:r>
            <a:r>
              <a:rPr lang="en-US" dirty="0" err="1"/>
              <a:t>en</a:t>
            </a:r>
            <a:r>
              <a:rPr lang="en-US" dirty="0"/>
              <a:t> </a:t>
            </a:r>
            <a:r>
              <a:rPr lang="en-US" dirty="0" err="1"/>
              <a:t>utveckling</a:t>
            </a:r>
            <a:r>
              <a:rPr lang="en-US" dirty="0"/>
              <a:t> av </a:t>
            </a:r>
            <a:r>
              <a:rPr lang="en-US" dirty="0" err="1"/>
              <a:t>tävlings</a:t>
            </a:r>
            <a:r>
              <a:rPr lang="en-US" dirty="0"/>
              <a:t>- och </a:t>
            </a:r>
            <a:r>
              <a:rPr lang="en-US" dirty="0" err="1"/>
              <a:t>elitarbetet</a:t>
            </a:r>
            <a:r>
              <a:rPr lang="en-US" dirty="0"/>
              <a:t> </a:t>
            </a:r>
            <a:r>
              <a:rPr lang="en-US" dirty="0" err="1"/>
              <a:t>i</a:t>
            </a:r>
            <a:r>
              <a:rPr lang="en-US" dirty="0"/>
              <a:t> Svensk Simhopp</a:t>
            </a:r>
          </a:p>
          <a:p>
            <a:r>
              <a:rPr lang="en-US" dirty="0" err="1"/>
              <a:t>Utveckling</a:t>
            </a:r>
            <a:r>
              <a:rPr lang="en-US" dirty="0"/>
              <a:t> av </a:t>
            </a:r>
            <a:r>
              <a:rPr lang="en-US" dirty="0" err="1"/>
              <a:t>tränare</a:t>
            </a:r>
            <a:r>
              <a:rPr lang="en-US" dirty="0"/>
              <a:t> och </a:t>
            </a:r>
            <a:r>
              <a:rPr lang="en-US" dirty="0" err="1"/>
              <a:t>ledare</a:t>
            </a:r>
            <a:r>
              <a:rPr lang="en-US" dirty="0"/>
              <a:t> </a:t>
            </a:r>
            <a:r>
              <a:rPr lang="en-US" dirty="0" err="1"/>
              <a:t>prioriteras</a:t>
            </a:r>
            <a:r>
              <a:rPr lang="en-US" dirty="0"/>
              <a:t> </a:t>
            </a:r>
            <a:r>
              <a:rPr lang="en-US" dirty="0" err="1"/>
              <a:t>högt</a:t>
            </a:r>
            <a:r>
              <a:rPr lang="en-US" dirty="0"/>
              <a:t>. </a:t>
            </a:r>
            <a:r>
              <a:rPr lang="en-US" dirty="0" err="1"/>
              <a:t>Deltagande</a:t>
            </a:r>
            <a:r>
              <a:rPr lang="en-US" dirty="0"/>
              <a:t> </a:t>
            </a:r>
            <a:r>
              <a:rPr lang="en-US" dirty="0" err="1"/>
              <a:t>i</a:t>
            </a:r>
            <a:r>
              <a:rPr lang="en-US" dirty="0"/>
              <a:t> </a:t>
            </a:r>
            <a:r>
              <a:rPr lang="en-US" dirty="0" err="1"/>
              <a:t>landslagsaktiviteter</a:t>
            </a:r>
            <a:r>
              <a:rPr lang="en-US" dirty="0"/>
              <a:t> </a:t>
            </a:r>
            <a:r>
              <a:rPr lang="en-US" dirty="0" err="1"/>
              <a:t>skall</a:t>
            </a:r>
            <a:r>
              <a:rPr lang="en-US" dirty="0"/>
              <a:t> vara </a:t>
            </a:r>
            <a:r>
              <a:rPr lang="en-US" dirty="0" err="1"/>
              <a:t>en</a:t>
            </a:r>
            <a:r>
              <a:rPr lang="en-US" dirty="0"/>
              <a:t> </a:t>
            </a:r>
            <a:r>
              <a:rPr lang="en-US" dirty="0" err="1"/>
              <a:t>källa</a:t>
            </a:r>
            <a:r>
              <a:rPr lang="en-US" dirty="0"/>
              <a:t> till </a:t>
            </a:r>
            <a:r>
              <a:rPr lang="en-US" dirty="0" err="1"/>
              <a:t>lärdomar</a:t>
            </a:r>
            <a:r>
              <a:rPr lang="en-US" dirty="0"/>
              <a:t>, </a:t>
            </a:r>
            <a:r>
              <a:rPr lang="en-US" dirty="0" err="1"/>
              <a:t>kunskapsdelning</a:t>
            </a:r>
            <a:r>
              <a:rPr lang="en-US" dirty="0"/>
              <a:t>, </a:t>
            </a:r>
            <a:r>
              <a:rPr lang="en-US" dirty="0" err="1"/>
              <a:t>reflektioner</a:t>
            </a:r>
            <a:r>
              <a:rPr lang="en-US" dirty="0"/>
              <a:t>, inspiration</a:t>
            </a:r>
            <a:endParaRPr lang="en-DK" dirty="0"/>
          </a:p>
          <a:p>
            <a:endParaRPr lang="en-DK" dirty="0"/>
          </a:p>
        </p:txBody>
      </p:sp>
      <p:sp>
        <p:nvSpPr>
          <p:cNvPr id="2" name="Title 1">
            <a:extLst>
              <a:ext uri="{FF2B5EF4-FFF2-40B4-BE49-F238E27FC236}">
                <a16:creationId xmlns:a16="http://schemas.microsoft.com/office/drawing/2014/main" id="{F0040182-04C7-85E5-2020-7C9EC269CA1E}"/>
              </a:ext>
            </a:extLst>
          </p:cNvPr>
          <p:cNvSpPr>
            <a:spLocks noGrp="1"/>
          </p:cNvSpPr>
          <p:nvPr>
            <p:ph type="title"/>
          </p:nvPr>
        </p:nvSpPr>
        <p:spPr/>
        <p:txBody>
          <a:bodyPr anchor="ctr">
            <a:normAutofit/>
          </a:bodyPr>
          <a:lstStyle/>
          <a:p>
            <a:r>
              <a:rPr lang="en-US"/>
              <a:t>The Why</a:t>
            </a:r>
            <a:endParaRPr lang="en-DK"/>
          </a:p>
        </p:txBody>
      </p:sp>
    </p:spTree>
    <p:extLst>
      <p:ext uri="{BB962C8B-B14F-4D97-AF65-F5344CB8AC3E}">
        <p14:creationId xmlns:p14="http://schemas.microsoft.com/office/powerpoint/2010/main" val="223066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a:t>Kategori 1</a:t>
            </a:r>
            <a:endParaRPr lang="en-DK"/>
          </a:p>
        </p:txBody>
      </p:sp>
      <p:sp>
        <p:nvSpPr>
          <p:cNvPr id="3" name="Content Placeholder 2">
            <a:extLst>
              <a:ext uri="{FF2B5EF4-FFF2-40B4-BE49-F238E27FC236}">
                <a16:creationId xmlns:a16="http://schemas.microsoft.com/office/drawing/2014/main" id="{411F408D-60AE-64C1-9504-7FB4C251624F}"/>
              </a:ext>
            </a:extLst>
          </p:cNvPr>
          <p:cNvSpPr>
            <a:spLocks noGrp="1"/>
          </p:cNvSpPr>
          <p:nvPr>
            <p:ph idx="1"/>
          </p:nvPr>
        </p:nvSpPr>
        <p:spPr>
          <a:xfrm>
            <a:off x="628650" y="2067485"/>
            <a:ext cx="3876529" cy="3812241"/>
          </a:xfrm>
        </p:spPr>
        <p:txBody>
          <a:bodyPr/>
          <a:lstStyle/>
          <a:p>
            <a:pPr marL="0" indent="0">
              <a:buNone/>
            </a:pPr>
            <a:r>
              <a:rPr lang="en-US" b="1" dirty="0" err="1"/>
              <a:t>Olympiska</a:t>
            </a:r>
            <a:r>
              <a:rPr lang="en-US" b="1" dirty="0"/>
              <a:t> </a:t>
            </a:r>
            <a:r>
              <a:rPr lang="en-US" b="1" dirty="0" err="1"/>
              <a:t>Spelen</a:t>
            </a:r>
            <a:r>
              <a:rPr lang="en-US" b="1" dirty="0"/>
              <a:t> (OS) – World Aquatics  </a:t>
            </a:r>
            <a:r>
              <a:rPr lang="en-US" b="1" dirty="0" err="1"/>
              <a:t>exklusivt</a:t>
            </a:r>
            <a:endParaRPr lang="en-US" dirty="0"/>
          </a:p>
          <a:p>
            <a:r>
              <a:rPr lang="en-US" dirty="0"/>
              <a:t>Externa </a:t>
            </a:r>
            <a:r>
              <a:rPr lang="en-US" dirty="0" err="1"/>
              <a:t>krav</a:t>
            </a:r>
            <a:r>
              <a:rPr lang="en-US" dirty="0"/>
              <a:t> och </a:t>
            </a:r>
            <a:r>
              <a:rPr lang="en-US" dirty="0" err="1"/>
              <a:t>kriterier</a:t>
            </a:r>
            <a:r>
              <a:rPr lang="en-US" dirty="0"/>
              <a:t> </a:t>
            </a:r>
            <a:r>
              <a:rPr lang="en-US" dirty="0" err="1"/>
              <a:t>gäller</a:t>
            </a:r>
            <a:r>
              <a:rPr lang="en-US" dirty="0"/>
              <a:t> </a:t>
            </a:r>
          </a:p>
          <a:p>
            <a:r>
              <a:rPr lang="sv-SE" dirty="0"/>
              <a:t>Internationella Olympiska kommitén (IOK), World Aquatics (AQUA) Svenska Olympiska Kommittén (SOK) är avsvariga för detta</a:t>
            </a:r>
            <a:endParaRPr lang="en-DK"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4778620" y="2067485"/>
            <a:ext cx="3507251" cy="381224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err="1">
                <a:solidFill>
                  <a:schemeClr val="tx1"/>
                </a:solidFill>
              </a:rPr>
              <a:t>Uttagningsprocess</a:t>
            </a:r>
            <a:endParaRPr lang="en-US" sz="1500" b="1" dirty="0">
              <a:solidFill>
                <a:schemeClr val="tx1"/>
              </a:solidFill>
            </a:endParaRPr>
          </a:p>
          <a:p>
            <a:r>
              <a:rPr lang="en-US" sz="1500" dirty="0">
                <a:solidFill>
                  <a:schemeClr val="tx1"/>
                </a:solidFill>
              </a:rPr>
              <a:t>Global </a:t>
            </a:r>
            <a:r>
              <a:rPr lang="en-US" sz="1500" dirty="0" err="1">
                <a:solidFill>
                  <a:schemeClr val="tx1"/>
                </a:solidFill>
              </a:rPr>
              <a:t>uttagningsprocess</a:t>
            </a:r>
            <a:r>
              <a:rPr lang="en-US" sz="1500" dirty="0">
                <a:solidFill>
                  <a:schemeClr val="tx1"/>
                </a:solidFill>
              </a:rPr>
              <a:t> för OS och </a:t>
            </a:r>
            <a:r>
              <a:rPr lang="en-US" sz="1500" dirty="0" err="1">
                <a:solidFill>
                  <a:schemeClr val="tx1"/>
                </a:solidFill>
              </a:rPr>
              <a:t>Ungdoms</a:t>
            </a:r>
            <a:r>
              <a:rPr lang="en-US" sz="1500" dirty="0">
                <a:solidFill>
                  <a:schemeClr val="tx1"/>
                </a:solidFill>
              </a:rPr>
              <a:t> OS (YOG)</a:t>
            </a:r>
          </a:p>
          <a:p>
            <a:r>
              <a:rPr lang="en-US" sz="1500" dirty="0" err="1">
                <a:solidFill>
                  <a:schemeClr val="tx1"/>
                </a:solidFill>
              </a:rPr>
              <a:t>Globala</a:t>
            </a:r>
            <a:r>
              <a:rPr lang="en-US" sz="1500" dirty="0">
                <a:solidFill>
                  <a:schemeClr val="tx1"/>
                </a:solidFill>
              </a:rPr>
              <a:t> </a:t>
            </a:r>
            <a:r>
              <a:rPr lang="en-US" sz="1500" dirty="0" err="1">
                <a:solidFill>
                  <a:schemeClr val="tx1"/>
                </a:solidFill>
              </a:rPr>
              <a:t>krav</a:t>
            </a:r>
            <a:r>
              <a:rPr lang="en-US" sz="1500" dirty="0">
                <a:solidFill>
                  <a:schemeClr val="tx1"/>
                </a:solidFill>
              </a:rPr>
              <a:t> </a:t>
            </a:r>
            <a:r>
              <a:rPr lang="en-US" sz="1500" dirty="0" err="1">
                <a:solidFill>
                  <a:schemeClr val="tx1"/>
                </a:solidFill>
              </a:rPr>
              <a:t>och</a:t>
            </a:r>
            <a:r>
              <a:rPr lang="en-US" sz="1500" dirty="0">
                <a:solidFill>
                  <a:schemeClr val="tx1"/>
                </a:solidFill>
              </a:rPr>
              <a:t> </a:t>
            </a:r>
            <a:r>
              <a:rPr lang="en-US" sz="1500" dirty="0" err="1">
                <a:solidFill>
                  <a:schemeClr val="tx1"/>
                </a:solidFill>
              </a:rPr>
              <a:t>kriterier</a:t>
            </a:r>
            <a:r>
              <a:rPr lang="en-US" sz="1500" dirty="0">
                <a:solidFill>
                  <a:schemeClr val="tx1"/>
                </a:solidFill>
              </a:rPr>
              <a:t> för </a:t>
            </a:r>
            <a:r>
              <a:rPr lang="en-US" sz="1500" dirty="0" err="1">
                <a:solidFill>
                  <a:schemeClr val="tx1"/>
                </a:solidFill>
              </a:rPr>
              <a:t>deltagande</a:t>
            </a:r>
            <a:r>
              <a:rPr lang="en-US" sz="1500" dirty="0">
                <a:solidFill>
                  <a:schemeClr val="tx1"/>
                </a:solidFill>
              </a:rPr>
              <a:t> </a:t>
            </a:r>
            <a:r>
              <a:rPr lang="en-US" sz="1500" dirty="0" err="1">
                <a:solidFill>
                  <a:schemeClr val="tx1"/>
                </a:solidFill>
              </a:rPr>
              <a:t>i</a:t>
            </a:r>
            <a:r>
              <a:rPr lang="en-US" sz="1500" dirty="0">
                <a:solidFill>
                  <a:schemeClr val="tx1"/>
                </a:solidFill>
              </a:rPr>
              <a:t> AQUA Diving World Cup Series</a:t>
            </a:r>
            <a:endParaRPr lang="en-DK" sz="1500" strike="sngStrike" dirty="0">
              <a:solidFill>
                <a:schemeClr val="tx1"/>
              </a:solidFill>
            </a:endParaRPr>
          </a:p>
        </p:txBody>
      </p:sp>
    </p:spTree>
    <p:extLst>
      <p:ext uri="{BB962C8B-B14F-4D97-AF65-F5344CB8AC3E}">
        <p14:creationId xmlns:p14="http://schemas.microsoft.com/office/powerpoint/2010/main" val="40219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a:t>Kategori 2</a:t>
            </a:r>
            <a:endParaRPr lang="en-DK"/>
          </a:p>
        </p:txBody>
      </p:sp>
      <p:sp>
        <p:nvSpPr>
          <p:cNvPr id="3" name="Content Placeholder 2">
            <a:extLst>
              <a:ext uri="{FF2B5EF4-FFF2-40B4-BE49-F238E27FC236}">
                <a16:creationId xmlns:a16="http://schemas.microsoft.com/office/drawing/2014/main" id="{411F408D-60AE-64C1-9504-7FB4C251624F}"/>
              </a:ext>
            </a:extLst>
          </p:cNvPr>
          <p:cNvSpPr>
            <a:spLocks noGrp="1"/>
          </p:cNvSpPr>
          <p:nvPr>
            <p:ph idx="1"/>
          </p:nvPr>
        </p:nvSpPr>
        <p:spPr>
          <a:xfrm>
            <a:off x="628650" y="2067485"/>
            <a:ext cx="4066442" cy="3812241"/>
          </a:xfrm>
        </p:spPr>
        <p:txBody>
          <a:bodyPr/>
          <a:lstStyle/>
          <a:p>
            <a:pPr marL="0" indent="0">
              <a:buNone/>
            </a:pPr>
            <a:r>
              <a:rPr lang="en-US" b="1" dirty="0" err="1"/>
              <a:t>Globala</a:t>
            </a:r>
            <a:r>
              <a:rPr lang="en-US" b="1" dirty="0"/>
              <a:t> </a:t>
            </a:r>
            <a:r>
              <a:rPr lang="en-US" b="1" dirty="0" err="1"/>
              <a:t>och</a:t>
            </a:r>
            <a:r>
              <a:rPr lang="en-US" b="1" dirty="0"/>
              <a:t> </a:t>
            </a:r>
            <a:r>
              <a:rPr lang="en-US" b="1" dirty="0" err="1"/>
              <a:t>kontinentala</a:t>
            </a:r>
            <a:r>
              <a:rPr lang="en-US" b="1" dirty="0"/>
              <a:t> </a:t>
            </a:r>
            <a:r>
              <a:rPr lang="en-US" b="1" dirty="0" err="1"/>
              <a:t>mästerskap</a:t>
            </a:r>
            <a:endParaRPr lang="en-US" b="1" dirty="0"/>
          </a:p>
          <a:p>
            <a:r>
              <a:rPr lang="en-US" dirty="0"/>
              <a:t>VM, EM, European Games (EG)</a:t>
            </a:r>
          </a:p>
          <a:p>
            <a:r>
              <a:rPr lang="en-US" dirty="0"/>
              <a:t>Junior VM och EJM</a:t>
            </a:r>
            <a:endParaRPr lang="en-DK"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4778620" y="2067485"/>
            <a:ext cx="3507251" cy="3812241"/>
          </a:xfrm>
          <a:prstGeom prst="rect">
            <a:avLst/>
          </a:prstGeom>
        </p:spPr>
        <p:txBody>
          <a:bodyPr vert="horz" lIns="68580" tIns="34290" rIns="68580" bIns="3429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err="1">
                <a:solidFill>
                  <a:schemeClr val="tx1"/>
                </a:solidFill>
              </a:rPr>
              <a:t>Uttagningsprocess</a:t>
            </a:r>
            <a:endParaRPr lang="en-US" sz="1500" b="1" dirty="0">
              <a:solidFill>
                <a:schemeClr val="tx1"/>
              </a:solidFill>
            </a:endParaRPr>
          </a:p>
          <a:p>
            <a:r>
              <a:rPr lang="en-US" sz="1500" dirty="0" err="1">
                <a:solidFill>
                  <a:schemeClr val="tx1"/>
                </a:solidFill>
              </a:rPr>
              <a:t>Beräknade</a:t>
            </a:r>
            <a:r>
              <a:rPr lang="en-US" sz="1500" dirty="0">
                <a:solidFill>
                  <a:schemeClr val="tx1"/>
                </a:solidFill>
              </a:rPr>
              <a:t> </a:t>
            </a:r>
            <a:r>
              <a:rPr lang="en-US" sz="1500" dirty="0" err="1">
                <a:solidFill>
                  <a:schemeClr val="tx1"/>
                </a:solidFill>
              </a:rPr>
              <a:t>poängkrav</a:t>
            </a:r>
            <a:r>
              <a:rPr lang="en-US" sz="1500" dirty="0">
                <a:solidFill>
                  <a:schemeClr val="tx1"/>
                </a:solidFill>
              </a:rPr>
              <a:t> pr. </a:t>
            </a:r>
            <a:r>
              <a:rPr lang="en-US" sz="1500" dirty="0" err="1">
                <a:solidFill>
                  <a:schemeClr val="tx1"/>
                </a:solidFill>
              </a:rPr>
              <a:t>gren</a:t>
            </a:r>
            <a:endParaRPr lang="en-US" sz="1500" dirty="0">
              <a:solidFill>
                <a:schemeClr val="tx1"/>
              </a:solidFill>
            </a:endParaRPr>
          </a:p>
          <a:p>
            <a:r>
              <a:rPr lang="en-US" sz="1500" dirty="0">
                <a:solidFill>
                  <a:schemeClr val="tx1"/>
                </a:solidFill>
              </a:rPr>
              <a:t>A- </a:t>
            </a:r>
            <a:r>
              <a:rPr lang="en-US" sz="1500" dirty="0" err="1">
                <a:solidFill>
                  <a:schemeClr val="tx1"/>
                </a:solidFill>
              </a:rPr>
              <a:t>och</a:t>
            </a:r>
            <a:r>
              <a:rPr lang="en-US" sz="1500" dirty="0">
                <a:solidFill>
                  <a:schemeClr val="tx1"/>
                </a:solidFill>
              </a:rPr>
              <a:t> B-</a:t>
            </a:r>
            <a:r>
              <a:rPr lang="en-US" sz="1500" dirty="0" err="1">
                <a:solidFill>
                  <a:schemeClr val="tx1"/>
                </a:solidFill>
              </a:rPr>
              <a:t>krav</a:t>
            </a:r>
            <a:endParaRPr lang="en-US" sz="1500" dirty="0">
              <a:solidFill>
                <a:schemeClr val="tx1"/>
              </a:solidFill>
            </a:endParaRPr>
          </a:p>
          <a:p>
            <a:r>
              <a:rPr lang="en-US" sz="1500" dirty="0">
                <a:solidFill>
                  <a:schemeClr val="tx1"/>
                </a:solidFill>
              </a:rPr>
              <a:t>A-</a:t>
            </a:r>
            <a:r>
              <a:rPr lang="en-US" sz="1500" dirty="0" err="1">
                <a:solidFill>
                  <a:schemeClr val="tx1"/>
                </a:solidFill>
              </a:rPr>
              <a:t>kval</a:t>
            </a:r>
            <a:r>
              <a:rPr lang="en-US" sz="1500" dirty="0">
                <a:solidFill>
                  <a:schemeClr val="tx1"/>
                </a:solidFill>
              </a:rPr>
              <a:t>: </a:t>
            </a:r>
            <a:r>
              <a:rPr lang="en-US" sz="1500" dirty="0" err="1">
                <a:solidFill>
                  <a:schemeClr val="tx1"/>
                </a:solidFill>
              </a:rPr>
              <a:t>genomsnittspoåangen</a:t>
            </a:r>
            <a:r>
              <a:rPr lang="en-US" sz="1500" dirty="0">
                <a:solidFill>
                  <a:schemeClr val="tx1"/>
                </a:solidFill>
              </a:rPr>
              <a:t> för 8:e </a:t>
            </a:r>
            <a:r>
              <a:rPr lang="en-US" sz="1500" dirty="0" err="1">
                <a:solidFill>
                  <a:schemeClr val="tx1"/>
                </a:solidFill>
              </a:rPr>
              <a:t>platsen</a:t>
            </a:r>
            <a:r>
              <a:rPr lang="en-US" sz="1500" dirty="0">
                <a:solidFill>
                  <a:schemeClr val="tx1"/>
                </a:solidFill>
              </a:rPr>
              <a:t> </a:t>
            </a:r>
            <a:r>
              <a:rPr lang="en-US" sz="1500" dirty="0" err="1">
                <a:solidFill>
                  <a:schemeClr val="tx1"/>
                </a:solidFill>
              </a:rPr>
              <a:t>i</a:t>
            </a:r>
            <a:r>
              <a:rPr lang="en-US" sz="1500" dirty="0">
                <a:solidFill>
                  <a:schemeClr val="tx1"/>
                </a:solidFill>
              </a:rPr>
              <a:t> </a:t>
            </a:r>
            <a:r>
              <a:rPr lang="en-US" sz="1500" dirty="0" err="1">
                <a:solidFill>
                  <a:schemeClr val="tx1"/>
                </a:solidFill>
              </a:rPr>
              <a:t>försöken</a:t>
            </a:r>
            <a:r>
              <a:rPr lang="en-US" sz="1500" dirty="0">
                <a:solidFill>
                  <a:schemeClr val="tx1"/>
                </a:solidFill>
              </a:rPr>
              <a:t> på de </a:t>
            </a:r>
            <a:r>
              <a:rPr lang="en-US" sz="1500" dirty="0" err="1">
                <a:solidFill>
                  <a:schemeClr val="tx1"/>
                </a:solidFill>
              </a:rPr>
              <a:t>tre</a:t>
            </a:r>
            <a:r>
              <a:rPr lang="en-US" sz="1500" dirty="0">
                <a:solidFill>
                  <a:schemeClr val="tx1"/>
                </a:solidFill>
              </a:rPr>
              <a:t> </a:t>
            </a:r>
            <a:r>
              <a:rPr lang="en-US" sz="1500" dirty="0" err="1">
                <a:solidFill>
                  <a:schemeClr val="tx1"/>
                </a:solidFill>
              </a:rPr>
              <a:t>senaste</a:t>
            </a:r>
            <a:r>
              <a:rPr lang="en-US" sz="1500" dirty="0">
                <a:solidFill>
                  <a:schemeClr val="tx1"/>
                </a:solidFill>
              </a:rPr>
              <a:t> </a:t>
            </a:r>
            <a:r>
              <a:rPr lang="en-US" sz="1500" dirty="0" err="1">
                <a:solidFill>
                  <a:schemeClr val="tx1"/>
                </a:solidFill>
              </a:rPr>
              <a:t>mästerskapen</a:t>
            </a:r>
            <a:endParaRPr lang="en-US" sz="1500" dirty="0">
              <a:solidFill>
                <a:schemeClr val="tx1"/>
              </a:solidFill>
            </a:endParaRPr>
          </a:p>
          <a:p>
            <a:r>
              <a:rPr lang="en-US" sz="1500" dirty="0">
                <a:solidFill>
                  <a:schemeClr val="tx1"/>
                </a:solidFill>
              </a:rPr>
              <a:t>B-</a:t>
            </a:r>
            <a:r>
              <a:rPr lang="en-US" sz="1500" dirty="0" err="1">
                <a:solidFill>
                  <a:schemeClr val="tx1"/>
                </a:solidFill>
              </a:rPr>
              <a:t>kval</a:t>
            </a:r>
            <a:r>
              <a:rPr lang="en-US" sz="1500" dirty="0">
                <a:solidFill>
                  <a:schemeClr val="tx1"/>
                </a:solidFill>
              </a:rPr>
              <a:t>: </a:t>
            </a:r>
            <a:r>
              <a:rPr lang="en-US" sz="1500" dirty="0" err="1">
                <a:solidFill>
                  <a:schemeClr val="tx1"/>
                </a:solidFill>
              </a:rPr>
              <a:t>genomsnittspoåangen</a:t>
            </a:r>
            <a:r>
              <a:rPr lang="en-US" sz="1500" dirty="0">
                <a:solidFill>
                  <a:schemeClr val="tx1"/>
                </a:solidFill>
              </a:rPr>
              <a:t> för 12:e </a:t>
            </a:r>
            <a:r>
              <a:rPr lang="en-US" sz="1500" dirty="0" err="1">
                <a:solidFill>
                  <a:schemeClr val="tx1"/>
                </a:solidFill>
              </a:rPr>
              <a:t>platsen</a:t>
            </a:r>
            <a:r>
              <a:rPr lang="en-US" sz="1500" dirty="0">
                <a:solidFill>
                  <a:schemeClr val="tx1"/>
                </a:solidFill>
              </a:rPr>
              <a:t> </a:t>
            </a:r>
            <a:r>
              <a:rPr lang="en-US" sz="1500" dirty="0" err="1">
                <a:solidFill>
                  <a:schemeClr val="tx1"/>
                </a:solidFill>
              </a:rPr>
              <a:t>i</a:t>
            </a:r>
            <a:r>
              <a:rPr lang="en-US" sz="1500" dirty="0">
                <a:solidFill>
                  <a:schemeClr val="tx1"/>
                </a:solidFill>
              </a:rPr>
              <a:t> </a:t>
            </a:r>
            <a:r>
              <a:rPr lang="en-US" sz="1500" dirty="0" err="1">
                <a:solidFill>
                  <a:schemeClr val="tx1"/>
                </a:solidFill>
              </a:rPr>
              <a:t>försöken</a:t>
            </a:r>
            <a:r>
              <a:rPr lang="en-US" sz="1500" dirty="0">
                <a:solidFill>
                  <a:schemeClr val="tx1"/>
                </a:solidFill>
              </a:rPr>
              <a:t> på de </a:t>
            </a:r>
            <a:r>
              <a:rPr lang="en-US" sz="1500" dirty="0" err="1">
                <a:solidFill>
                  <a:schemeClr val="tx1"/>
                </a:solidFill>
              </a:rPr>
              <a:t>tre</a:t>
            </a:r>
            <a:r>
              <a:rPr lang="en-US" sz="1500" dirty="0">
                <a:solidFill>
                  <a:schemeClr val="tx1"/>
                </a:solidFill>
              </a:rPr>
              <a:t> </a:t>
            </a:r>
            <a:r>
              <a:rPr lang="en-US" sz="1500" dirty="0" err="1">
                <a:solidFill>
                  <a:schemeClr val="tx1"/>
                </a:solidFill>
              </a:rPr>
              <a:t>senaste</a:t>
            </a:r>
            <a:r>
              <a:rPr lang="en-US" sz="1500" dirty="0">
                <a:solidFill>
                  <a:schemeClr val="tx1"/>
                </a:solidFill>
              </a:rPr>
              <a:t> </a:t>
            </a:r>
            <a:r>
              <a:rPr lang="en-US" sz="1500" dirty="0" err="1">
                <a:solidFill>
                  <a:schemeClr val="tx1"/>
                </a:solidFill>
              </a:rPr>
              <a:t>mästerskapen</a:t>
            </a:r>
            <a:endParaRPr lang="en-US" sz="1500" dirty="0">
              <a:solidFill>
                <a:schemeClr val="tx1"/>
              </a:solidFill>
            </a:endParaRPr>
          </a:p>
          <a:p>
            <a:r>
              <a:rPr lang="sv-SE" sz="1500" dirty="0">
                <a:solidFill>
                  <a:schemeClr val="tx1"/>
                </a:solidFill>
              </a:rPr>
              <a:t>För synchro på EM/EG och EJM gäller endast A-kval och är beräknat på genomsnittet av 6:e platsen på de tre senaste mästerskapen. Detta för att det är direktfinal</a:t>
            </a:r>
            <a:endParaRPr lang="en-US" sz="1500" dirty="0">
              <a:solidFill>
                <a:schemeClr val="tx1"/>
              </a:solidFill>
            </a:endParaRPr>
          </a:p>
          <a:p>
            <a:r>
              <a:rPr lang="sv-SE" sz="1500" dirty="0">
                <a:solidFill>
                  <a:schemeClr val="tx1"/>
                </a:solidFill>
              </a:rPr>
              <a:t>A- och B-kval skall uppnås på i förväg godkända kategiri 3, 4 och 5-tävlingar, samt Diving World Cup Series</a:t>
            </a:r>
            <a:endParaRPr lang="en-US" sz="1500" dirty="0">
              <a:solidFill>
                <a:schemeClr val="tx1"/>
              </a:solidFill>
            </a:endParaRPr>
          </a:p>
          <a:p>
            <a:r>
              <a:rPr lang="en-US" sz="1500" dirty="0" err="1">
                <a:solidFill>
                  <a:schemeClr val="tx1"/>
                </a:solidFill>
              </a:rPr>
              <a:t>Uttagningskraven</a:t>
            </a:r>
            <a:r>
              <a:rPr lang="en-US" sz="1500" dirty="0">
                <a:solidFill>
                  <a:schemeClr val="tx1"/>
                </a:solidFill>
              </a:rPr>
              <a:t> har </a:t>
            </a:r>
            <a:r>
              <a:rPr lang="en-US" sz="1500" dirty="0" err="1">
                <a:solidFill>
                  <a:schemeClr val="tx1"/>
                </a:solidFill>
              </a:rPr>
              <a:t>som</a:t>
            </a:r>
            <a:r>
              <a:rPr lang="en-US" sz="1500" dirty="0">
                <a:solidFill>
                  <a:schemeClr val="tx1"/>
                </a:solidFill>
              </a:rPr>
              <a:t> </a:t>
            </a:r>
            <a:r>
              <a:rPr lang="en-US" sz="1500" dirty="0" err="1">
                <a:solidFill>
                  <a:schemeClr val="tx1"/>
                </a:solidFill>
              </a:rPr>
              <a:t>mål</a:t>
            </a:r>
            <a:r>
              <a:rPr lang="en-US" sz="1500" dirty="0">
                <a:solidFill>
                  <a:schemeClr val="tx1"/>
                </a:solidFill>
              </a:rPr>
              <a:t> </a:t>
            </a:r>
            <a:r>
              <a:rPr lang="en-US" sz="1500" dirty="0" err="1">
                <a:solidFill>
                  <a:schemeClr val="tx1"/>
                </a:solidFill>
              </a:rPr>
              <a:t>att</a:t>
            </a:r>
            <a:r>
              <a:rPr lang="en-US" sz="1500" dirty="0">
                <a:solidFill>
                  <a:schemeClr val="tx1"/>
                </a:solidFill>
              </a:rPr>
              <a:t> </a:t>
            </a:r>
            <a:r>
              <a:rPr lang="en-US" sz="1500" dirty="0" err="1">
                <a:solidFill>
                  <a:schemeClr val="tx1"/>
                </a:solidFill>
              </a:rPr>
              <a:t>uppnå</a:t>
            </a:r>
            <a:r>
              <a:rPr lang="en-US" sz="1500" dirty="0">
                <a:solidFill>
                  <a:schemeClr val="tx1"/>
                </a:solidFill>
              </a:rPr>
              <a:t> </a:t>
            </a:r>
            <a:r>
              <a:rPr lang="en-US" sz="1500" dirty="0" err="1">
                <a:solidFill>
                  <a:schemeClr val="tx1"/>
                </a:solidFill>
              </a:rPr>
              <a:t>finalplatser</a:t>
            </a:r>
            <a:endParaRPr lang="en-US" sz="1500" dirty="0">
              <a:solidFill>
                <a:schemeClr val="tx1"/>
              </a:solidFill>
            </a:endParaRPr>
          </a:p>
        </p:txBody>
      </p:sp>
    </p:spTree>
    <p:extLst>
      <p:ext uri="{BB962C8B-B14F-4D97-AF65-F5344CB8AC3E}">
        <p14:creationId xmlns:p14="http://schemas.microsoft.com/office/powerpoint/2010/main" val="306657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a:t>Kategori 3</a:t>
            </a:r>
            <a:endParaRPr lang="en-DK"/>
          </a:p>
        </p:txBody>
      </p:sp>
      <p:sp>
        <p:nvSpPr>
          <p:cNvPr id="3" name="Content Placeholder 2">
            <a:extLst>
              <a:ext uri="{FF2B5EF4-FFF2-40B4-BE49-F238E27FC236}">
                <a16:creationId xmlns:a16="http://schemas.microsoft.com/office/drawing/2014/main" id="{411F408D-60AE-64C1-9504-7FB4C251624F}"/>
              </a:ext>
            </a:extLst>
          </p:cNvPr>
          <p:cNvSpPr>
            <a:spLocks noGrp="1"/>
          </p:cNvSpPr>
          <p:nvPr>
            <p:ph idx="1"/>
          </p:nvPr>
        </p:nvSpPr>
        <p:spPr>
          <a:xfrm>
            <a:off x="628650" y="2067485"/>
            <a:ext cx="4066442" cy="3812241"/>
          </a:xfrm>
        </p:spPr>
        <p:txBody>
          <a:bodyPr/>
          <a:lstStyle/>
          <a:p>
            <a:pPr marL="0" indent="0">
              <a:buNone/>
            </a:pPr>
            <a:r>
              <a:rPr lang="en-US" b="1" dirty="0" err="1"/>
              <a:t>Internationella</a:t>
            </a:r>
            <a:r>
              <a:rPr lang="en-US" b="1" dirty="0"/>
              <a:t> </a:t>
            </a:r>
            <a:r>
              <a:rPr lang="en-US" b="1" dirty="0" err="1"/>
              <a:t>tävlingar</a:t>
            </a:r>
            <a:r>
              <a:rPr lang="en-US" b="1" dirty="0"/>
              <a:t> </a:t>
            </a:r>
            <a:r>
              <a:rPr lang="en-US" b="1" dirty="0" err="1"/>
              <a:t>utanför</a:t>
            </a:r>
            <a:r>
              <a:rPr lang="en-US" b="1" dirty="0"/>
              <a:t> Norden för </a:t>
            </a:r>
            <a:r>
              <a:rPr lang="en-US" b="1" dirty="0" err="1"/>
              <a:t>landslag</a:t>
            </a:r>
            <a:endParaRPr lang="en-US" b="1" dirty="0"/>
          </a:p>
          <a:p>
            <a:r>
              <a:rPr lang="en-US" dirty="0"/>
              <a:t>AQUA Recognized Diving Events, </a:t>
            </a:r>
            <a:r>
              <a:rPr lang="en-US" dirty="0" err="1"/>
              <a:t>ersätter</a:t>
            </a:r>
            <a:r>
              <a:rPr lang="en-US" dirty="0"/>
              <a:t> Grand Prix-</a:t>
            </a:r>
            <a:r>
              <a:rPr lang="en-US" dirty="0" err="1"/>
              <a:t>serien</a:t>
            </a:r>
            <a:endParaRPr lang="en-US" dirty="0"/>
          </a:p>
          <a:p>
            <a:r>
              <a:rPr lang="en-US" dirty="0" err="1"/>
              <a:t>Öppna</a:t>
            </a:r>
            <a:r>
              <a:rPr lang="en-US" dirty="0"/>
              <a:t> </a:t>
            </a:r>
            <a:r>
              <a:rPr lang="en-US" dirty="0" err="1"/>
              <a:t>nationella</a:t>
            </a:r>
            <a:r>
              <a:rPr lang="en-US" dirty="0"/>
              <a:t> </a:t>
            </a:r>
            <a:r>
              <a:rPr lang="en-US" dirty="0" err="1"/>
              <a:t>mästerskap</a:t>
            </a:r>
            <a:r>
              <a:rPr lang="en-US" dirty="0"/>
              <a:t>: tex. GER-GBR-ITA-SUI</a:t>
            </a:r>
          </a:p>
          <a:p>
            <a:r>
              <a:rPr lang="en-US" dirty="0"/>
              <a:t>IYDM Dresden, 8-Nations Cup, </a:t>
            </a:r>
            <a:r>
              <a:rPr lang="en-US" dirty="0" err="1"/>
              <a:t>öppna</a:t>
            </a:r>
            <a:r>
              <a:rPr lang="en-US" dirty="0"/>
              <a:t> </a:t>
            </a:r>
            <a:r>
              <a:rPr lang="en-US" dirty="0" err="1"/>
              <a:t>nationella</a:t>
            </a:r>
            <a:r>
              <a:rPr lang="en-US" dirty="0"/>
              <a:t> </a:t>
            </a:r>
            <a:r>
              <a:rPr lang="en-US" dirty="0" err="1"/>
              <a:t>ungdoms</a:t>
            </a:r>
            <a:r>
              <a:rPr lang="en-US" dirty="0"/>
              <a:t>- </a:t>
            </a:r>
            <a:r>
              <a:rPr lang="en-US" dirty="0" err="1"/>
              <a:t>och</a:t>
            </a:r>
            <a:r>
              <a:rPr lang="en-US" dirty="0"/>
              <a:t> junior-</a:t>
            </a:r>
            <a:r>
              <a:rPr lang="en-US" dirty="0" err="1"/>
              <a:t>mästerskap</a:t>
            </a:r>
            <a:r>
              <a:rPr lang="en-US" dirty="0"/>
              <a:t>, </a:t>
            </a:r>
            <a:r>
              <a:rPr lang="en-US" dirty="0" err="1"/>
              <a:t>tex</a:t>
            </a:r>
            <a:r>
              <a:rPr lang="en-US" dirty="0"/>
              <a:t>: GBR Junior Elites</a:t>
            </a:r>
          </a:p>
          <a:p>
            <a:pPr marL="0" indent="0">
              <a:buNone/>
            </a:pPr>
            <a:endParaRPr lang="en-US"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4778620" y="2067485"/>
            <a:ext cx="3507251" cy="381224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err="1">
                <a:solidFill>
                  <a:schemeClr val="tx1"/>
                </a:solidFill>
              </a:rPr>
              <a:t>Uttagningsprocess</a:t>
            </a:r>
            <a:endParaRPr lang="en-US" sz="1500" b="1" dirty="0">
              <a:solidFill>
                <a:schemeClr val="tx1"/>
              </a:solidFill>
            </a:endParaRPr>
          </a:p>
          <a:p>
            <a:r>
              <a:rPr lang="en-US" sz="1500" dirty="0">
                <a:solidFill>
                  <a:schemeClr val="tx1"/>
                </a:solidFill>
              </a:rPr>
              <a:t>Senior: </a:t>
            </a:r>
            <a:r>
              <a:rPr lang="sv-SE" sz="1500" dirty="0">
                <a:solidFill>
                  <a:schemeClr val="tx1"/>
                </a:solidFill>
              </a:rPr>
              <a:t>B-kval uppnått för EM på i förväg godkända tävlingar</a:t>
            </a:r>
            <a:endParaRPr lang="en-US" sz="1500" dirty="0">
              <a:solidFill>
                <a:schemeClr val="tx1"/>
              </a:solidFill>
            </a:endParaRPr>
          </a:p>
          <a:p>
            <a:r>
              <a:rPr lang="en-US" sz="1500" dirty="0">
                <a:solidFill>
                  <a:schemeClr val="tx1"/>
                </a:solidFill>
              </a:rPr>
              <a:t>Junior: </a:t>
            </a:r>
            <a:r>
              <a:rPr lang="sv-SE" sz="1500" dirty="0">
                <a:solidFill>
                  <a:schemeClr val="tx1"/>
                </a:solidFill>
              </a:rPr>
              <a:t>B-kval för EJM uppnått på i förväg godkända tävlingar</a:t>
            </a:r>
            <a:endParaRPr lang="en-US" sz="1500" dirty="0">
              <a:solidFill>
                <a:schemeClr val="tx1"/>
              </a:solidFill>
            </a:endParaRPr>
          </a:p>
          <a:p>
            <a:r>
              <a:rPr lang="sv-SE" sz="1500" dirty="0">
                <a:solidFill>
                  <a:schemeClr val="tx1"/>
                </a:solidFill>
              </a:rPr>
              <a:t>Tävlingar med särskilda regler, tex. 8-nationers:</a:t>
            </a:r>
          </a:p>
          <a:p>
            <a:r>
              <a:rPr lang="sv-SE" sz="1500" dirty="0">
                <a:solidFill>
                  <a:schemeClr val="tx1"/>
                </a:solidFill>
              </a:rPr>
              <a:t>Uttagning sker efter förbestämda uttagningsprinciper som publiceras i god tid innan tävling</a:t>
            </a:r>
            <a:endParaRPr lang="en-US" sz="1500" dirty="0">
              <a:solidFill>
                <a:schemeClr val="tx1"/>
              </a:solidFill>
            </a:endParaRPr>
          </a:p>
          <a:p>
            <a:r>
              <a:rPr lang="en-US" sz="1500" dirty="0" err="1">
                <a:solidFill>
                  <a:schemeClr val="tx1"/>
                </a:solidFill>
              </a:rPr>
              <a:t>Uttagning</a:t>
            </a:r>
            <a:r>
              <a:rPr lang="en-US" sz="1500" dirty="0">
                <a:solidFill>
                  <a:schemeClr val="tx1"/>
                </a:solidFill>
              </a:rPr>
              <a:t> har </a:t>
            </a:r>
            <a:r>
              <a:rPr lang="en-US" sz="1500" dirty="0" err="1">
                <a:solidFill>
                  <a:schemeClr val="tx1"/>
                </a:solidFill>
              </a:rPr>
              <a:t>lärande</a:t>
            </a:r>
            <a:r>
              <a:rPr lang="en-US" sz="1500" dirty="0">
                <a:solidFill>
                  <a:schemeClr val="tx1"/>
                </a:solidFill>
              </a:rPr>
              <a:t> och </a:t>
            </a:r>
            <a:r>
              <a:rPr lang="en-US" sz="1500" dirty="0" err="1">
                <a:solidFill>
                  <a:schemeClr val="tx1"/>
                </a:solidFill>
              </a:rPr>
              <a:t>testande</a:t>
            </a:r>
            <a:r>
              <a:rPr lang="en-US" sz="1500" dirty="0">
                <a:solidFill>
                  <a:schemeClr val="tx1"/>
                </a:solidFill>
              </a:rPr>
              <a:t> </a:t>
            </a:r>
            <a:r>
              <a:rPr lang="en-US" sz="1500" dirty="0" err="1">
                <a:solidFill>
                  <a:schemeClr val="tx1"/>
                </a:solidFill>
              </a:rPr>
              <a:t>som</a:t>
            </a:r>
            <a:r>
              <a:rPr lang="en-US" sz="1500" dirty="0">
                <a:solidFill>
                  <a:schemeClr val="tx1"/>
                </a:solidFill>
              </a:rPr>
              <a:t> </a:t>
            </a:r>
            <a:r>
              <a:rPr lang="en-US" sz="1500" dirty="0" err="1">
                <a:solidFill>
                  <a:schemeClr val="tx1"/>
                </a:solidFill>
              </a:rPr>
              <a:t>syfte</a:t>
            </a:r>
            <a:endParaRPr lang="en-US" sz="1500" dirty="0">
              <a:solidFill>
                <a:schemeClr val="tx1"/>
              </a:solidFill>
            </a:endParaRPr>
          </a:p>
        </p:txBody>
      </p:sp>
    </p:spTree>
    <p:extLst>
      <p:ext uri="{BB962C8B-B14F-4D97-AF65-F5344CB8AC3E}">
        <p14:creationId xmlns:p14="http://schemas.microsoft.com/office/powerpoint/2010/main" val="3590632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dirty="0" err="1"/>
              <a:t>Kategori</a:t>
            </a:r>
            <a:r>
              <a:rPr lang="en-US" dirty="0"/>
              <a:t> 2 </a:t>
            </a:r>
            <a:r>
              <a:rPr lang="en-US" dirty="0" err="1"/>
              <a:t>och</a:t>
            </a:r>
            <a:r>
              <a:rPr lang="en-US" dirty="0"/>
              <a:t> 3 | A- </a:t>
            </a:r>
            <a:r>
              <a:rPr lang="en-US" dirty="0" err="1"/>
              <a:t>och</a:t>
            </a:r>
            <a:r>
              <a:rPr lang="en-US" dirty="0"/>
              <a:t> B-</a:t>
            </a:r>
            <a:r>
              <a:rPr lang="en-US" dirty="0" err="1"/>
              <a:t>krav</a:t>
            </a:r>
            <a:endParaRPr lang="en-DK"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628650" y="2663917"/>
            <a:ext cx="7657222" cy="3273952"/>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a:solidFill>
                  <a:schemeClr val="tx1"/>
                </a:solidFill>
              </a:rPr>
              <a:t>A- och B-</a:t>
            </a:r>
            <a:r>
              <a:rPr lang="en-US" sz="1500" b="1" dirty="0" err="1">
                <a:solidFill>
                  <a:schemeClr val="tx1"/>
                </a:solidFill>
              </a:rPr>
              <a:t>kval</a:t>
            </a:r>
            <a:r>
              <a:rPr lang="en-US" sz="1500" b="1" dirty="0">
                <a:solidFill>
                  <a:schemeClr val="tx1"/>
                </a:solidFill>
              </a:rPr>
              <a:t> | Fler </a:t>
            </a:r>
            <a:r>
              <a:rPr lang="en-US" sz="1500" b="1" dirty="0" err="1">
                <a:solidFill>
                  <a:schemeClr val="tx1"/>
                </a:solidFill>
              </a:rPr>
              <a:t>aktiva</a:t>
            </a:r>
            <a:r>
              <a:rPr lang="en-US" sz="1500" b="1" dirty="0">
                <a:solidFill>
                  <a:schemeClr val="tx1"/>
                </a:solidFill>
              </a:rPr>
              <a:t> </a:t>
            </a:r>
            <a:r>
              <a:rPr lang="en-US" sz="1500" b="1" dirty="0" err="1">
                <a:solidFill>
                  <a:schemeClr val="tx1"/>
                </a:solidFill>
              </a:rPr>
              <a:t>än</a:t>
            </a:r>
            <a:r>
              <a:rPr lang="en-US" sz="1500" b="1" dirty="0">
                <a:solidFill>
                  <a:schemeClr val="tx1"/>
                </a:solidFill>
              </a:rPr>
              <a:t> </a:t>
            </a:r>
            <a:r>
              <a:rPr lang="en-US" sz="1500" b="1" dirty="0" err="1">
                <a:solidFill>
                  <a:schemeClr val="tx1"/>
                </a:solidFill>
              </a:rPr>
              <a:t>platser</a:t>
            </a:r>
            <a:endParaRPr lang="en-US" sz="1500" b="1" dirty="0">
              <a:solidFill>
                <a:schemeClr val="tx1"/>
              </a:solidFill>
            </a:endParaRPr>
          </a:p>
          <a:p>
            <a:r>
              <a:rPr lang="en-US" sz="1500" dirty="0">
                <a:solidFill>
                  <a:schemeClr val="tx1"/>
                </a:solidFill>
              </a:rPr>
              <a:t>En </a:t>
            </a:r>
            <a:r>
              <a:rPr lang="en-US" sz="1500" dirty="0" err="1">
                <a:solidFill>
                  <a:schemeClr val="tx1"/>
                </a:solidFill>
              </a:rPr>
              <a:t>aktiv</a:t>
            </a:r>
            <a:r>
              <a:rPr lang="en-US" sz="1500" dirty="0">
                <a:solidFill>
                  <a:schemeClr val="tx1"/>
                </a:solidFill>
              </a:rPr>
              <a:t> </a:t>
            </a:r>
            <a:r>
              <a:rPr lang="en-US" sz="1500" dirty="0" err="1">
                <a:solidFill>
                  <a:schemeClr val="tx1"/>
                </a:solidFill>
              </a:rPr>
              <a:t>måste</a:t>
            </a:r>
            <a:r>
              <a:rPr lang="en-US" sz="1500" dirty="0">
                <a:solidFill>
                  <a:schemeClr val="tx1"/>
                </a:solidFill>
              </a:rPr>
              <a:t> </a:t>
            </a:r>
            <a:r>
              <a:rPr lang="en-US" sz="1500" dirty="0" err="1">
                <a:solidFill>
                  <a:schemeClr val="tx1"/>
                </a:solidFill>
              </a:rPr>
              <a:t>uppnå</a:t>
            </a:r>
            <a:r>
              <a:rPr lang="en-US" sz="1500" dirty="0">
                <a:solidFill>
                  <a:schemeClr val="tx1"/>
                </a:solidFill>
              </a:rPr>
              <a:t> A-</a:t>
            </a:r>
            <a:r>
              <a:rPr lang="en-US" sz="1500" dirty="0" err="1">
                <a:solidFill>
                  <a:schemeClr val="tx1"/>
                </a:solidFill>
              </a:rPr>
              <a:t>krav</a:t>
            </a:r>
            <a:r>
              <a:rPr lang="en-US" sz="1500" dirty="0">
                <a:solidFill>
                  <a:schemeClr val="tx1"/>
                </a:solidFill>
              </a:rPr>
              <a:t> 1 </a:t>
            </a:r>
            <a:r>
              <a:rPr lang="en-US" sz="1500" dirty="0" err="1">
                <a:solidFill>
                  <a:schemeClr val="tx1"/>
                </a:solidFill>
              </a:rPr>
              <a:t>gång</a:t>
            </a:r>
            <a:r>
              <a:rPr lang="en-US" sz="1500" dirty="0">
                <a:solidFill>
                  <a:schemeClr val="tx1"/>
                </a:solidFill>
              </a:rPr>
              <a:t>, </a:t>
            </a:r>
            <a:r>
              <a:rPr lang="en-US" sz="1500" dirty="0" err="1">
                <a:solidFill>
                  <a:schemeClr val="tx1"/>
                </a:solidFill>
              </a:rPr>
              <a:t>eller</a:t>
            </a:r>
            <a:r>
              <a:rPr lang="en-US" sz="1500" dirty="0">
                <a:solidFill>
                  <a:schemeClr val="tx1"/>
                </a:solidFill>
              </a:rPr>
              <a:t> B-</a:t>
            </a:r>
            <a:r>
              <a:rPr lang="en-US" sz="1500" dirty="0" err="1">
                <a:solidFill>
                  <a:schemeClr val="tx1"/>
                </a:solidFill>
              </a:rPr>
              <a:t>krav</a:t>
            </a:r>
            <a:r>
              <a:rPr lang="en-US" sz="1500" dirty="0">
                <a:solidFill>
                  <a:schemeClr val="tx1"/>
                </a:solidFill>
              </a:rPr>
              <a:t> 2 </a:t>
            </a:r>
            <a:r>
              <a:rPr lang="en-US" sz="1500" dirty="0" err="1">
                <a:solidFill>
                  <a:schemeClr val="tx1"/>
                </a:solidFill>
              </a:rPr>
              <a:t>gånger</a:t>
            </a:r>
            <a:r>
              <a:rPr lang="en-US" sz="1500" dirty="0">
                <a:solidFill>
                  <a:schemeClr val="tx1"/>
                </a:solidFill>
              </a:rPr>
              <a:t> för </a:t>
            </a:r>
            <a:r>
              <a:rPr lang="en-US" sz="1500" dirty="0" err="1">
                <a:solidFill>
                  <a:schemeClr val="tx1"/>
                </a:solidFill>
              </a:rPr>
              <a:t>att</a:t>
            </a:r>
            <a:r>
              <a:rPr lang="en-US" sz="1500" dirty="0">
                <a:solidFill>
                  <a:schemeClr val="tx1"/>
                </a:solidFill>
              </a:rPr>
              <a:t> vara </a:t>
            </a:r>
            <a:r>
              <a:rPr lang="en-US" sz="1500" dirty="0" err="1">
                <a:solidFill>
                  <a:schemeClr val="tx1"/>
                </a:solidFill>
              </a:rPr>
              <a:t>aktuell</a:t>
            </a:r>
            <a:endParaRPr lang="en-US" sz="1500" dirty="0">
              <a:solidFill>
                <a:schemeClr val="tx1"/>
              </a:solidFill>
            </a:endParaRPr>
          </a:p>
          <a:p>
            <a:r>
              <a:rPr lang="en-US" sz="1500" dirty="0">
                <a:solidFill>
                  <a:schemeClr val="tx1"/>
                </a:solidFill>
              </a:rPr>
              <a:t>För </a:t>
            </a:r>
            <a:r>
              <a:rPr lang="en-US" sz="1500" dirty="0" err="1">
                <a:solidFill>
                  <a:schemeClr val="tx1"/>
                </a:solidFill>
              </a:rPr>
              <a:t>att</a:t>
            </a:r>
            <a:r>
              <a:rPr lang="en-US" sz="1500" dirty="0">
                <a:solidFill>
                  <a:schemeClr val="tx1"/>
                </a:solidFill>
              </a:rPr>
              <a:t> </a:t>
            </a:r>
            <a:r>
              <a:rPr lang="en-US" sz="1500" dirty="0" err="1">
                <a:solidFill>
                  <a:schemeClr val="tx1"/>
                </a:solidFill>
              </a:rPr>
              <a:t>jämföra</a:t>
            </a:r>
            <a:r>
              <a:rPr lang="en-US" sz="1500" dirty="0">
                <a:solidFill>
                  <a:schemeClr val="tx1"/>
                </a:solidFill>
              </a:rPr>
              <a:t> </a:t>
            </a:r>
            <a:r>
              <a:rPr lang="en-US" sz="1500" dirty="0" err="1">
                <a:solidFill>
                  <a:schemeClr val="tx1"/>
                </a:solidFill>
              </a:rPr>
              <a:t>aktiva</a:t>
            </a:r>
            <a:r>
              <a:rPr lang="en-US" sz="1500" dirty="0">
                <a:solidFill>
                  <a:schemeClr val="tx1"/>
                </a:solidFill>
              </a:rPr>
              <a:t> </a:t>
            </a:r>
            <a:r>
              <a:rPr lang="en-US" sz="1500" dirty="0" err="1">
                <a:solidFill>
                  <a:schemeClr val="tx1"/>
                </a:solidFill>
              </a:rPr>
              <a:t>som</a:t>
            </a:r>
            <a:r>
              <a:rPr lang="en-US" sz="1500" dirty="0">
                <a:solidFill>
                  <a:schemeClr val="tx1"/>
                </a:solidFill>
              </a:rPr>
              <a:t> har </a:t>
            </a:r>
            <a:r>
              <a:rPr lang="en-US" sz="1500" dirty="0" err="1">
                <a:solidFill>
                  <a:schemeClr val="tx1"/>
                </a:solidFill>
              </a:rPr>
              <a:t>uppnått</a:t>
            </a:r>
            <a:r>
              <a:rPr lang="en-US" sz="1500" dirty="0">
                <a:solidFill>
                  <a:schemeClr val="tx1"/>
                </a:solidFill>
              </a:rPr>
              <a:t> </a:t>
            </a:r>
            <a:r>
              <a:rPr lang="en-US" sz="1500" dirty="0" err="1">
                <a:solidFill>
                  <a:schemeClr val="tx1"/>
                </a:solidFill>
              </a:rPr>
              <a:t>kvalen</a:t>
            </a:r>
            <a:r>
              <a:rPr lang="en-US" sz="1500" dirty="0">
                <a:solidFill>
                  <a:schemeClr val="tx1"/>
                </a:solidFill>
              </a:rPr>
              <a:t> så </a:t>
            </a:r>
            <a:r>
              <a:rPr lang="en-US" sz="1500" dirty="0" err="1">
                <a:solidFill>
                  <a:schemeClr val="tx1"/>
                </a:solidFill>
              </a:rPr>
              <a:t>gäller</a:t>
            </a:r>
            <a:r>
              <a:rPr lang="en-US" sz="1500" dirty="0">
                <a:solidFill>
                  <a:schemeClr val="tx1"/>
                </a:solidFill>
              </a:rPr>
              <a:t> </a:t>
            </a:r>
            <a:r>
              <a:rPr lang="en-US" sz="1500" dirty="0" err="1">
                <a:solidFill>
                  <a:schemeClr val="tx1"/>
                </a:solidFill>
              </a:rPr>
              <a:t>följande</a:t>
            </a:r>
            <a:r>
              <a:rPr lang="en-US" sz="1500" dirty="0">
                <a:solidFill>
                  <a:schemeClr val="tx1"/>
                </a:solidFill>
              </a:rPr>
              <a:t> </a:t>
            </a:r>
            <a:r>
              <a:rPr lang="en-US" sz="1500" dirty="0" err="1">
                <a:solidFill>
                  <a:schemeClr val="tx1"/>
                </a:solidFill>
              </a:rPr>
              <a:t>värden</a:t>
            </a:r>
            <a:r>
              <a:rPr lang="en-US" sz="1500" dirty="0">
                <a:solidFill>
                  <a:schemeClr val="tx1"/>
                </a:solidFill>
              </a:rPr>
              <a:t> för A- och B-</a:t>
            </a:r>
            <a:r>
              <a:rPr lang="en-US" sz="1500" dirty="0" err="1">
                <a:solidFill>
                  <a:schemeClr val="tx1"/>
                </a:solidFill>
              </a:rPr>
              <a:t>krav</a:t>
            </a:r>
            <a:endParaRPr lang="en-US" sz="1500" dirty="0">
              <a:solidFill>
                <a:schemeClr val="tx1"/>
              </a:solidFill>
            </a:endParaRPr>
          </a:p>
          <a:p>
            <a:pPr lvl="1"/>
            <a:r>
              <a:rPr lang="en-US" sz="1500" dirty="0">
                <a:solidFill>
                  <a:schemeClr val="tx1"/>
                </a:solidFill>
              </a:rPr>
              <a:t>A-</a:t>
            </a:r>
            <a:r>
              <a:rPr lang="en-US" sz="1500" dirty="0" err="1">
                <a:solidFill>
                  <a:schemeClr val="tx1"/>
                </a:solidFill>
              </a:rPr>
              <a:t>krav</a:t>
            </a:r>
            <a:r>
              <a:rPr lang="en-US" sz="1500" dirty="0">
                <a:solidFill>
                  <a:schemeClr val="tx1"/>
                </a:solidFill>
              </a:rPr>
              <a:t> 4,0 </a:t>
            </a:r>
            <a:r>
              <a:rPr lang="en-US" sz="1500" dirty="0" err="1">
                <a:solidFill>
                  <a:schemeClr val="tx1"/>
                </a:solidFill>
              </a:rPr>
              <a:t>poäng</a:t>
            </a:r>
            <a:r>
              <a:rPr lang="en-US" sz="1500" dirty="0">
                <a:solidFill>
                  <a:schemeClr val="tx1"/>
                </a:solidFill>
              </a:rPr>
              <a:t> </a:t>
            </a:r>
            <a:r>
              <a:rPr lang="en-US" sz="1500" dirty="0" err="1">
                <a:solidFill>
                  <a:schemeClr val="tx1"/>
                </a:solidFill>
              </a:rPr>
              <a:t>och</a:t>
            </a:r>
            <a:r>
              <a:rPr lang="en-US" sz="1500" dirty="0">
                <a:solidFill>
                  <a:schemeClr val="tx1"/>
                </a:solidFill>
              </a:rPr>
              <a:t> B-</a:t>
            </a:r>
            <a:r>
              <a:rPr lang="en-US" sz="1500" dirty="0" err="1">
                <a:solidFill>
                  <a:schemeClr val="tx1"/>
                </a:solidFill>
              </a:rPr>
              <a:t>krav</a:t>
            </a:r>
            <a:r>
              <a:rPr lang="en-US" sz="1500" dirty="0">
                <a:solidFill>
                  <a:schemeClr val="tx1"/>
                </a:solidFill>
              </a:rPr>
              <a:t> 1,5 </a:t>
            </a:r>
            <a:r>
              <a:rPr lang="en-US" sz="1500" dirty="0" err="1">
                <a:solidFill>
                  <a:schemeClr val="tx1"/>
                </a:solidFill>
              </a:rPr>
              <a:t>poäng</a:t>
            </a:r>
            <a:endParaRPr lang="en-US" sz="1500" dirty="0">
              <a:solidFill>
                <a:schemeClr val="tx1"/>
              </a:solidFill>
            </a:endParaRPr>
          </a:p>
          <a:p>
            <a:pPr lvl="1"/>
            <a:r>
              <a:rPr lang="en-US" sz="1500" dirty="0">
                <a:solidFill>
                  <a:schemeClr val="tx1"/>
                </a:solidFill>
              </a:rPr>
              <a:t>1 </a:t>
            </a:r>
            <a:r>
              <a:rPr lang="en-US" sz="1500" dirty="0" err="1">
                <a:solidFill>
                  <a:schemeClr val="tx1"/>
                </a:solidFill>
              </a:rPr>
              <a:t>uppnått</a:t>
            </a:r>
            <a:r>
              <a:rPr lang="en-US" sz="1500" dirty="0">
                <a:solidFill>
                  <a:schemeClr val="tx1"/>
                </a:solidFill>
              </a:rPr>
              <a:t> A-</a:t>
            </a:r>
            <a:r>
              <a:rPr lang="en-US" sz="1500" dirty="0" err="1">
                <a:solidFill>
                  <a:schemeClr val="tx1"/>
                </a:solidFill>
              </a:rPr>
              <a:t>krav</a:t>
            </a:r>
            <a:r>
              <a:rPr lang="en-US" sz="1500" dirty="0">
                <a:solidFill>
                  <a:schemeClr val="tx1"/>
                </a:solidFill>
              </a:rPr>
              <a:t> </a:t>
            </a:r>
            <a:r>
              <a:rPr lang="en-US" sz="1500" dirty="0" err="1">
                <a:solidFill>
                  <a:schemeClr val="tx1"/>
                </a:solidFill>
              </a:rPr>
              <a:t>har</a:t>
            </a:r>
            <a:r>
              <a:rPr lang="en-US" sz="1500" dirty="0">
                <a:solidFill>
                  <a:schemeClr val="tx1"/>
                </a:solidFill>
              </a:rPr>
              <a:t> </a:t>
            </a:r>
            <a:r>
              <a:rPr lang="en-US" sz="1500" dirty="0" err="1">
                <a:solidFill>
                  <a:schemeClr val="tx1"/>
                </a:solidFill>
              </a:rPr>
              <a:t>högre</a:t>
            </a:r>
            <a:r>
              <a:rPr lang="en-US" sz="1500" dirty="0">
                <a:solidFill>
                  <a:schemeClr val="tx1"/>
                </a:solidFill>
              </a:rPr>
              <a:t> </a:t>
            </a:r>
            <a:r>
              <a:rPr lang="en-US" sz="1500" dirty="0" err="1">
                <a:solidFill>
                  <a:schemeClr val="tx1"/>
                </a:solidFill>
              </a:rPr>
              <a:t>värde</a:t>
            </a:r>
            <a:r>
              <a:rPr lang="en-US" sz="1500" dirty="0">
                <a:solidFill>
                  <a:schemeClr val="tx1"/>
                </a:solidFill>
              </a:rPr>
              <a:t> </a:t>
            </a:r>
            <a:r>
              <a:rPr lang="en-US" sz="1500" dirty="0" err="1">
                <a:solidFill>
                  <a:schemeClr val="tx1"/>
                </a:solidFill>
              </a:rPr>
              <a:t>än</a:t>
            </a:r>
            <a:r>
              <a:rPr lang="en-US" sz="1500" dirty="0">
                <a:solidFill>
                  <a:schemeClr val="tx1"/>
                </a:solidFill>
              </a:rPr>
              <a:t> 2 </a:t>
            </a:r>
            <a:r>
              <a:rPr lang="en-US" sz="1500" dirty="0" err="1">
                <a:solidFill>
                  <a:schemeClr val="tx1"/>
                </a:solidFill>
              </a:rPr>
              <a:t>uppnådda</a:t>
            </a:r>
            <a:r>
              <a:rPr lang="en-US" sz="1500" dirty="0">
                <a:solidFill>
                  <a:schemeClr val="tx1"/>
                </a:solidFill>
              </a:rPr>
              <a:t> B-</a:t>
            </a:r>
            <a:r>
              <a:rPr lang="en-US" sz="1500" dirty="0" err="1">
                <a:solidFill>
                  <a:schemeClr val="tx1"/>
                </a:solidFill>
              </a:rPr>
              <a:t>krav</a:t>
            </a:r>
            <a:r>
              <a:rPr lang="en-US" sz="1500" dirty="0">
                <a:solidFill>
                  <a:schemeClr val="tx1"/>
                </a:solidFill>
              </a:rPr>
              <a:t>, men 3 </a:t>
            </a:r>
            <a:r>
              <a:rPr lang="en-US" sz="1500" dirty="0" err="1">
                <a:solidFill>
                  <a:schemeClr val="tx1"/>
                </a:solidFill>
              </a:rPr>
              <a:t>uppnådda</a:t>
            </a:r>
            <a:r>
              <a:rPr lang="en-US" sz="1500" dirty="0">
                <a:solidFill>
                  <a:schemeClr val="tx1"/>
                </a:solidFill>
              </a:rPr>
              <a:t> B-</a:t>
            </a:r>
            <a:r>
              <a:rPr lang="en-US" sz="1500" dirty="0" err="1">
                <a:solidFill>
                  <a:schemeClr val="tx1"/>
                </a:solidFill>
              </a:rPr>
              <a:t>krav</a:t>
            </a:r>
            <a:r>
              <a:rPr lang="en-US" sz="1500" dirty="0">
                <a:solidFill>
                  <a:schemeClr val="tx1"/>
                </a:solidFill>
              </a:rPr>
              <a:t> </a:t>
            </a:r>
            <a:r>
              <a:rPr lang="en-US" sz="1500" dirty="0" err="1">
                <a:solidFill>
                  <a:schemeClr val="tx1"/>
                </a:solidFill>
              </a:rPr>
              <a:t>trumfar</a:t>
            </a:r>
            <a:r>
              <a:rPr lang="en-US" sz="1500" dirty="0">
                <a:solidFill>
                  <a:schemeClr val="tx1"/>
                </a:solidFill>
              </a:rPr>
              <a:t> 1 </a:t>
            </a:r>
            <a:r>
              <a:rPr lang="en-US" sz="1500" dirty="0" err="1">
                <a:solidFill>
                  <a:schemeClr val="tx1"/>
                </a:solidFill>
              </a:rPr>
              <a:t>uppnått</a:t>
            </a:r>
            <a:r>
              <a:rPr lang="en-US" sz="1500" dirty="0">
                <a:solidFill>
                  <a:schemeClr val="tx1"/>
                </a:solidFill>
              </a:rPr>
              <a:t> A-</a:t>
            </a:r>
            <a:r>
              <a:rPr lang="en-US" sz="1500" dirty="0" err="1">
                <a:solidFill>
                  <a:schemeClr val="tx1"/>
                </a:solidFill>
              </a:rPr>
              <a:t>krav</a:t>
            </a:r>
            <a:r>
              <a:rPr lang="en-US" sz="1500" dirty="0">
                <a:solidFill>
                  <a:schemeClr val="tx1"/>
                </a:solidFill>
              </a:rPr>
              <a:t> – </a:t>
            </a:r>
            <a:r>
              <a:rPr lang="en-US" sz="1500" dirty="0" err="1">
                <a:solidFill>
                  <a:schemeClr val="tx1"/>
                </a:solidFill>
              </a:rPr>
              <a:t>exempel</a:t>
            </a:r>
            <a:r>
              <a:rPr lang="en-US" sz="1500" dirty="0">
                <a:solidFill>
                  <a:schemeClr val="tx1"/>
                </a:solidFill>
              </a:rPr>
              <a:t>:</a:t>
            </a:r>
          </a:p>
          <a:p>
            <a:pPr lvl="2"/>
            <a:r>
              <a:rPr lang="en-US" sz="1500" dirty="0">
                <a:solidFill>
                  <a:schemeClr val="tx1"/>
                </a:solidFill>
              </a:rPr>
              <a:t>XX </a:t>
            </a:r>
            <a:r>
              <a:rPr lang="en-US" sz="1500" dirty="0" err="1">
                <a:solidFill>
                  <a:schemeClr val="tx1"/>
                </a:solidFill>
              </a:rPr>
              <a:t>har</a:t>
            </a:r>
            <a:r>
              <a:rPr lang="en-US" sz="1500" dirty="0">
                <a:solidFill>
                  <a:schemeClr val="tx1"/>
                </a:solidFill>
              </a:rPr>
              <a:t> 2 A-</a:t>
            </a:r>
            <a:r>
              <a:rPr lang="en-US" sz="1500" dirty="0" err="1">
                <a:solidFill>
                  <a:schemeClr val="tx1"/>
                </a:solidFill>
              </a:rPr>
              <a:t>krav</a:t>
            </a:r>
            <a:r>
              <a:rPr lang="en-US" sz="1500" dirty="0">
                <a:solidFill>
                  <a:schemeClr val="tx1"/>
                </a:solidFill>
              </a:rPr>
              <a:t> = 8,0 </a:t>
            </a:r>
            <a:r>
              <a:rPr lang="en-US" sz="1500" dirty="0" err="1">
                <a:solidFill>
                  <a:schemeClr val="tx1"/>
                </a:solidFill>
              </a:rPr>
              <a:t>poäng</a:t>
            </a:r>
            <a:r>
              <a:rPr lang="en-US" sz="1500" dirty="0">
                <a:solidFill>
                  <a:schemeClr val="tx1"/>
                </a:solidFill>
              </a:rPr>
              <a:t>, YY </a:t>
            </a:r>
            <a:r>
              <a:rPr lang="en-US" sz="1500" dirty="0" err="1">
                <a:solidFill>
                  <a:schemeClr val="tx1"/>
                </a:solidFill>
              </a:rPr>
              <a:t>har</a:t>
            </a:r>
            <a:r>
              <a:rPr lang="en-US" sz="1500" dirty="0">
                <a:solidFill>
                  <a:schemeClr val="tx1"/>
                </a:solidFill>
              </a:rPr>
              <a:t> 5 B-</a:t>
            </a:r>
            <a:r>
              <a:rPr lang="en-US" sz="1500" dirty="0" err="1">
                <a:solidFill>
                  <a:schemeClr val="tx1"/>
                </a:solidFill>
              </a:rPr>
              <a:t>krav</a:t>
            </a:r>
            <a:r>
              <a:rPr lang="en-US" sz="1500" dirty="0">
                <a:solidFill>
                  <a:schemeClr val="tx1"/>
                </a:solidFill>
              </a:rPr>
              <a:t> = 7,5 </a:t>
            </a:r>
            <a:r>
              <a:rPr lang="en-US" sz="1500" dirty="0" err="1">
                <a:solidFill>
                  <a:schemeClr val="tx1"/>
                </a:solidFill>
              </a:rPr>
              <a:t>poäng</a:t>
            </a:r>
            <a:r>
              <a:rPr lang="en-US" sz="1500" dirty="0">
                <a:solidFill>
                  <a:schemeClr val="tx1"/>
                </a:solidFill>
              </a:rPr>
              <a:t> | XX </a:t>
            </a:r>
            <a:r>
              <a:rPr lang="en-US" sz="1500" dirty="0" err="1">
                <a:solidFill>
                  <a:schemeClr val="tx1"/>
                </a:solidFill>
              </a:rPr>
              <a:t>tas</a:t>
            </a:r>
            <a:r>
              <a:rPr lang="en-US" sz="1500" dirty="0">
                <a:solidFill>
                  <a:schemeClr val="tx1"/>
                </a:solidFill>
              </a:rPr>
              <a:t> </a:t>
            </a:r>
            <a:r>
              <a:rPr lang="en-US" sz="1500" dirty="0" err="1">
                <a:solidFill>
                  <a:schemeClr val="tx1"/>
                </a:solidFill>
              </a:rPr>
              <a:t>ut</a:t>
            </a:r>
            <a:endParaRPr lang="en-US" sz="1500" dirty="0">
              <a:solidFill>
                <a:schemeClr val="tx1"/>
              </a:solidFill>
            </a:endParaRPr>
          </a:p>
          <a:p>
            <a:pPr lvl="2"/>
            <a:r>
              <a:rPr lang="en-US" sz="1500" dirty="0">
                <a:solidFill>
                  <a:schemeClr val="tx1"/>
                </a:solidFill>
              </a:rPr>
              <a:t>XX </a:t>
            </a:r>
            <a:r>
              <a:rPr lang="en-US" sz="1500" dirty="0" err="1">
                <a:solidFill>
                  <a:schemeClr val="tx1"/>
                </a:solidFill>
              </a:rPr>
              <a:t>har</a:t>
            </a:r>
            <a:r>
              <a:rPr lang="en-US" sz="1500" dirty="0">
                <a:solidFill>
                  <a:schemeClr val="tx1"/>
                </a:solidFill>
              </a:rPr>
              <a:t> 2 A-</a:t>
            </a:r>
            <a:r>
              <a:rPr lang="en-US" sz="1500" dirty="0" err="1">
                <a:solidFill>
                  <a:schemeClr val="tx1"/>
                </a:solidFill>
              </a:rPr>
              <a:t>krav</a:t>
            </a:r>
            <a:r>
              <a:rPr lang="en-US" sz="1500" dirty="0">
                <a:solidFill>
                  <a:schemeClr val="tx1"/>
                </a:solidFill>
              </a:rPr>
              <a:t> = 8,0 </a:t>
            </a:r>
            <a:r>
              <a:rPr lang="en-US" sz="1500" dirty="0" err="1">
                <a:solidFill>
                  <a:schemeClr val="tx1"/>
                </a:solidFill>
              </a:rPr>
              <a:t>poäng</a:t>
            </a:r>
            <a:r>
              <a:rPr lang="en-US" sz="1500" dirty="0">
                <a:solidFill>
                  <a:schemeClr val="tx1"/>
                </a:solidFill>
              </a:rPr>
              <a:t>, YY </a:t>
            </a:r>
            <a:r>
              <a:rPr lang="en-US" sz="1500" dirty="0" err="1">
                <a:solidFill>
                  <a:schemeClr val="tx1"/>
                </a:solidFill>
              </a:rPr>
              <a:t>har</a:t>
            </a:r>
            <a:r>
              <a:rPr lang="en-US" sz="1500" dirty="0">
                <a:solidFill>
                  <a:schemeClr val="tx1"/>
                </a:solidFill>
              </a:rPr>
              <a:t> 6 B-</a:t>
            </a:r>
            <a:r>
              <a:rPr lang="en-US" sz="1500" dirty="0" err="1">
                <a:solidFill>
                  <a:schemeClr val="tx1"/>
                </a:solidFill>
              </a:rPr>
              <a:t>krav</a:t>
            </a:r>
            <a:r>
              <a:rPr lang="en-US" sz="1500" dirty="0">
                <a:solidFill>
                  <a:schemeClr val="tx1"/>
                </a:solidFill>
              </a:rPr>
              <a:t> = 9,0 </a:t>
            </a:r>
            <a:r>
              <a:rPr lang="en-US" sz="1500" dirty="0" err="1">
                <a:solidFill>
                  <a:schemeClr val="tx1"/>
                </a:solidFill>
              </a:rPr>
              <a:t>poäng</a:t>
            </a:r>
            <a:r>
              <a:rPr lang="en-US" sz="1500" dirty="0">
                <a:solidFill>
                  <a:schemeClr val="tx1"/>
                </a:solidFill>
              </a:rPr>
              <a:t> | YY </a:t>
            </a:r>
            <a:r>
              <a:rPr lang="en-US" sz="1500" dirty="0" err="1">
                <a:solidFill>
                  <a:schemeClr val="tx1"/>
                </a:solidFill>
              </a:rPr>
              <a:t>tas</a:t>
            </a:r>
            <a:r>
              <a:rPr lang="en-US" sz="1500" dirty="0">
                <a:solidFill>
                  <a:schemeClr val="tx1"/>
                </a:solidFill>
              </a:rPr>
              <a:t> </a:t>
            </a:r>
            <a:r>
              <a:rPr lang="en-US" sz="1500" dirty="0" err="1">
                <a:solidFill>
                  <a:schemeClr val="tx1"/>
                </a:solidFill>
              </a:rPr>
              <a:t>ut</a:t>
            </a:r>
            <a:endParaRPr lang="en-US" sz="1500" dirty="0">
              <a:solidFill>
                <a:schemeClr val="tx1"/>
              </a:solidFill>
            </a:endParaRPr>
          </a:p>
          <a:p>
            <a:pPr lvl="2"/>
            <a:r>
              <a:rPr lang="en-US" sz="1500" dirty="0">
                <a:solidFill>
                  <a:schemeClr val="tx1"/>
                </a:solidFill>
              </a:rPr>
              <a:t>Syftet </a:t>
            </a:r>
            <a:r>
              <a:rPr lang="en-US" sz="1500" dirty="0" err="1">
                <a:solidFill>
                  <a:schemeClr val="tx1"/>
                </a:solidFill>
              </a:rPr>
              <a:t>är</a:t>
            </a:r>
            <a:r>
              <a:rPr lang="en-US" sz="1500" dirty="0">
                <a:solidFill>
                  <a:schemeClr val="tx1"/>
                </a:solidFill>
              </a:rPr>
              <a:t> </a:t>
            </a:r>
            <a:r>
              <a:rPr lang="en-US" sz="1500" dirty="0" err="1">
                <a:solidFill>
                  <a:schemeClr val="tx1"/>
                </a:solidFill>
              </a:rPr>
              <a:t>att</a:t>
            </a:r>
            <a:r>
              <a:rPr lang="en-US" sz="1500" dirty="0">
                <a:solidFill>
                  <a:schemeClr val="tx1"/>
                </a:solidFill>
              </a:rPr>
              <a:t> </a:t>
            </a:r>
            <a:r>
              <a:rPr lang="en-US" sz="1500" dirty="0" err="1">
                <a:solidFill>
                  <a:schemeClr val="tx1"/>
                </a:solidFill>
              </a:rPr>
              <a:t>uppmuntra</a:t>
            </a:r>
            <a:r>
              <a:rPr lang="en-US" sz="1500" dirty="0">
                <a:solidFill>
                  <a:schemeClr val="tx1"/>
                </a:solidFill>
              </a:rPr>
              <a:t> till </a:t>
            </a:r>
            <a:r>
              <a:rPr lang="en-US" sz="1500" dirty="0" err="1">
                <a:solidFill>
                  <a:schemeClr val="tx1"/>
                </a:solidFill>
              </a:rPr>
              <a:t>tävlande</a:t>
            </a:r>
            <a:r>
              <a:rPr lang="en-US" sz="1500" dirty="0">
                <a:solidFill>
                  <a:schemeClr val="tx1"/>
                </a:solidFill>
              </a:rPr>
              <a:t> </a:t>
            </a:r>
            <a:r>
              <a:rPr lang="en-US" sz="1500" dirty="0" err="1">
                <a:solidFill>
                  <a:schemeClr val="tx1"/>
                </a:solidFill>
              </a:rPr>
              <a:t>och</a:t>
            </a:r>
            <a:r>
              <a:rPr lang="en-US" sz="1500" dirty="0">
                <a:solidFill>
                  <a:schemeClr val="tx1"/>
                </a:solidFill>
              </a:rPr>
              <a:t> </a:t>
            </a:r>
            <a:r>
              <a:rPr lang="en-US" sz="1500" dirty="0" err="1">
                <a:solidFill>
                  <a:schemeClr val="tx1"/>
                </a:solidFill>
              </a:rPr>
              <a:t>belöna</a:t>
            </a:r>
            <a:r>
              <a:rPr lang="en-US" sz="1500" dirty="0">
                <a:solidFill>
                  <a:schemeClr val="tx1"/>
                </a:solidFill>
              </a:rPr>
              <a:t> </a:t>
            </a:r>
            <a:r>
              <a:rPr lang="en-US" sz="1500" dirty="0" err="1">
                <a:solidFill>
                  <a:schemeClr val="tx1"/>
                </a:solidFill>
              </a:rPr>
              <a:t>detta</a:t>
            </a:r>
            <a:r>
              <a:rPr lang="en-US" sz="1500" dirty="0">
                <a:solidFill>
                  <a:schemeClr val="tx1"/>
                </a:solidFill>
              </a:rPr>
              <a:t> </a:t>
            </a:r>
            <a:r>
              <a:rPr lang="en-US" sz="1500" dirty="0" err="1">
                <a:solidFill>
                  <a:schemeClr val="tx1"/>
                </a:solidFill>
              </a:rPr>
              <a:t>i</a:t>
            </a:r>
            <a:r>
              <a:rPr lang="en-US" sz="1500" dirty="0">
                <a:solidFill>
                  <a:schemeClr val="tx1"/>
                </a:solidFill>
              </a:rPr>
              <a:t> fall </a:t>
            </a:r>
            <a:r>
              <a:rPr lang="en-US" sz="1500" dirty="0" err="1">
                <a:solidFill>
                  <a:schemeClr val="tx1"/>
                </a:solidFill>
              </a:rPr>
              <a:t>dom</a:t>
            </a:r>
            <a:r>
              <a:rPr lang="en-US" sz="1500" dirty="0">
                <a:solidFill>
                  <a:schemeClr val="tx1"/>
                </a:solidFill>
              </a:rPr>
              <a:t> </a:t>
            </a:r>
            <a:r>
              <a:rPr lang="en-US" sz="1500" dirty="0" err="1">
                <a:solidFill>
                  <a:schemeClr val="tx1"/>
                </a:solidFill>
              </a:rPr>
              <a:t>uppnår</a:t>
            </a:r>
            <a:r>
              <a:rPr lang="en-US" sz="1500" dirty="0">
                <a:solidFill>
                  <a:schemeClr val="tx1"/>
                </a:solidFill>
              </a:rPr>
              <a:t> A- </a:t>
            </a:r>
            <a:r>
              <a:rPr lang="en-US" sz="1500" dirty="0" err="1">
                <a:solidFill>
                  <a:schemeClr val="tx1"/>
                </a:solidFill>
              </a:rPr>
              <a:t>och</a:t>
            </a:r>
            <a:r>
              <a:rPr lang="en-US" sz="1500" dirty="0">
                <a:solidFill>
                  <a:schemeClr val="tx1"/>
                </a:solidFill>
              </a:rPr>
              <a:t>/</a:t>
            </a:r>
            <a:r>
              <a:rPr lang="en-US" sz="1500" dirty="0" err="1">
                <a:solidFill>
                  <a:schemeClr val="tx1"/>
                </a:solidFill>
              </a:rPr>
              <a:t>eller</a:t>
            </a:r>
            <a:r>
              <a:rPr lang="en-US" sz="1500" dirty="0">
                <a:solidFill>
                  <a:schemeClr val="tx1"/>
                </a:solidFill>
              </a:rPr>
              <a:t> B-</a:t>
            </a:r>
            <a:r>
              <a:rPr lang="en-US" sz="1500" dirty="0" err="1">
                <a:solidFill>
                  <a:schemeClr val="tx1"/>
                </a:solidFill>
              </a:rPr>
              <a:t>krav</a:t>
            </a:r>
            <a:endParaRPr lang="en-US" sz="1500" dirty="0">
              <a:solidFill>
                <a:schemeClr val="tx1"/>
              </a:solidFill>
            </a:endParaRPr>
          </a:p>
          <a:p>
            <a:pPr lvl="1"/>
            <a:r>
              <a:rPr lang="sv-SE" sz="1500" dirty="0">
                <a:solidFill>
                  <a:schemeClr val="tx1"/>
                </a:solidFill>
              </a:rPr>
              <a:t>Om fler aktiva har uppnått samma A/B-poängsumma tas de med högst genomsnittspoäng ut. I genomsnitett räknas alla resultat från godkända kvaltävlingar Även om kvalpoäng ej uppnåtts</a:t>
            </a:r>
            <a:endParaRPr lang="en-US" sz="1500" dirty="0">
              <a:solidFill>
                <a:schemeClr val="tx1"/>
              </a:solidFill>
            </a:endParaRPr>
          </a:p>
        </p:txBody>
      </p:sp>
      <p:sp>
        <p:nvSpPr>
          <p:cNvPr id="7" name="Content Placeholder 2">
            <a:extLst>
              <a:ext uri="{FF2B5EF4-FFF2-40B4-BE49-F238E27FC236}">
                <a16:creationId xmlns:a16="http://schemas.microsoft.com/office/drawing/2014/main" id="{EE224635-EDDF-54E1-1EA5-342A329F6638}"/>
              </a:ext>
            </a:extLst>
          </p:cNvPr>
          <p:cNvSpPr txBox="1">
            <a:spLocks/>
          </p:cNvSpPr>
          <p:nvPr/>
        </p:nvSpPr>
        <p:spPr>
          <a:xfrm>
            <a:off x="628650" y="1924695"/>
            <a:ext cx="7502148" cy="554066"/>
          </a:xfrm>
          <a:prstGeom prst="rect">
            <a:avLst/>
          </a:prstGeom>
        </p:spPr>
        <p:txBody>
          <a:bodyPr vert="horz" lIns="68580" tIns="34290" rIns="68580" bIns="3429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500" dirty="0">
                <a:solidFill>
                  <a:schemeClr val="tx1"/>
                </a:solidFill>
              </a:rPr>
              <a:t>Finns det fler potentiella kandidater än det finns platser till ett givet</a:t>
            </a:r>
          </a:p>
          <a:p>
            <a:pPr marL="0" indent="0">
              <a:buNone/>
            </a:pPr>
            <a:r>
              <a:rPr lang="sv-SE" sz="1500" dirty="0">
                <a:solidFill>
                  <a:schemeClr val="tx1"/>
                </a:solidFill>
              </a:rPr>
              <a:t>landslagsuppdragtas aktiva ut efter följande metod</a:t>
            </a:r>
            <a:endParaRPr lang="en-US" sz="1500" dirty="0">
              <a:solidFill>
                <a:schemeClr val="tx1"/>
              </a:solidFill>
            </a:endParaRPr>
          </a:p>
        </p:txBody>
      </p:sp>
    </p:spTree>
    <p:extLst>
      <p:ext uri="{BB962C8B-B14F-4D97-AF65-F5344CB8AC3E}">
        <p14:creationId xmlns:p14="http://schemas.microsoft.com/office/powerpoint/2010/main" val="24259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dirty="0" err="1"/>
              <a:t>Kategori</a:t>
            </a:r>
            <a:r>
              <a:rPr lang="en-US" dirty="0"/>
              <a:t> 2 </a:t>
            </a:r>
            <a:r>
              <a:rPr lang="en-US" dirty="0" err="1"/>
              <a:t>och</a:t>
            </a:r>
            <a:r>
              <a:rPr lang="en-US" dirty="0"/>
              <a:t> 3 | Wild Card</a:t>
            </a:r>
            <a:endParaRPr lang="en-DK"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628650" y="2542691"/>
            <a:ext cx="7657222" cy="3337035"/>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500" b="1" dirty="0">
                <a:solidFill>
                  <a:schemeClr val="tx1"/>
                </a:solidFill>
              </a:rPr>
              <a:t>En aktiv kan få ett wild card om följande krav uppfylls och efter diskussion i coachgruppen:</a:t>
            </a:r>
            <a:endParaRPr lang="en-US" sz="1500" b="1" dirty="0">
              <a:solidFill>
                <a:schemeClr val="tx1"/>
              </a:solidFill>
            </a:endParaRPr>
          </a:p>
          <a:p>
            <a:r>
              <a:rPr lang="en-US" sz="1500" dirty="0">
                <a:solidFill>
                  <a:schemeClr val="tx1"/>
                </a:solidFill>
              </a:rPr>
              <a:t>Det </a:t>
            </a:r>
            <a:r>
              <a:rPr lang="en-US" sz="1500" dirty="0" err="1">
                <a:solidFill>
                  <a:schemeClr val="tx1"/>
                </a:solidFill>
              </a:rPr>
              <a:t>finns</a:t>
            </a:r>
            <a:r>
              <a:rPr lang="en-US" sz="1500" dirty="0">
                <a:solidFill>
                  <a:schemeClr val="tx1"/>
                </a:solidFill>
              </a:rPr>
              <a:t> </a:t>
            </a:r>
            <a:r>
              <a:rPr lang="en-US" sz="1500" dirty="0" err="1">
                <a:solidFill>
                  <a:schemeClr val="tx1"/>
                </a:solidFill>
              </a:rPr>
              <a:t>en</a:t>
            </a:r>
            <a:r>
              <a:rPr lang="en-US" sz="1500" dirty="0">
                <a:solidFill>
                  <a:schemeClr val="tx1"/>
                </a:solidFill>
              </a:rPr>
              <a:t> </a:t>
            </a:r>
            <a:r>
              <a:rPr lang="en-US" sz="1500" dirty="0" err="1">
                <a:solidFill>
                  <a:schemeClr val="tx1"/>
                </a:solidFill>
              </a:rPr>
              <a:t>ledig</a:t>
            </a:r>
            <a:r>
              <a:rPr lang="en-US" sz="1500" dirty="0">
                <a:solidFill>
                  <a:schemeClr val="tx1"/>
                </a:solidFill>
              </a:rPr>
              <a:t> plats, får </a:t>
            </a:r>
            <a:r>
              <a:rPr lang="en-US" sz="1500" dirty="0" err="1">
                <a:solidFill>
                  <a:schemeClr val="tx1"/>
                </a:solidFill>
              </a:rPr>
              <a:t>ej</a:t>
            </a:r>
            <a:r>
              <a:rPr lang="en-US" sz="1500" dirty="0">
                <a:solidFill>
                  <a:schemeClr val="tx1"/>
                </a:solidFill>
              </a:rPr>
              <a:t> vara på </a:t>
            </a:r>
            <a:r>
              <a:rPr lang="en-US" sz="1500" dirty="0" err="1">
                <a:solidFill>
                  <a:schemeClr val="tx1"/>
                </a:solidFill>
              </a:rPr>
              <a:t>bekostnad</a:t>
            </a:r>
            <a:r>
              <a:rPr lang="en-US" sz="1500" dirty="0">
                <a:solidFill>
                  <a:schemeClr val="tx1"/>
                </a:solidFill>
              </a:rPr>
              <a:t> av </a:t>
            </a:r>
            <a:r>
              <a:rPr lang="en-US" sz="1500" dirty="0" err="1">
                <a:solidFill>
                  <a:schemeClr val="tx1"/>
                </a:solidFill>
              </a:rPr>
              <a:t>en</a:t>
            </a:r>
            <a:r>
              <a:rPr lang="en-US" sz="1500" dirty="0">
                <a:solidFill>
                  <a:schemeClr val="tx1"/>
                </a:solidFill>
              </a:rPr>
              <a:t> </a:t>
            </a:r>
            <a:r>
              <a:rPr lang="en-US" sz="1500" dirty="0" err="1">
                <a:solidFill>
                  <a:schemeClr val="tx1"/>
                </a:solidFill>
              </a:rPr>
              <a:t>kvalificerad</a:t>
            </a:r>
            <a:r>
              <a:rPr lang="en-US" sz="1500" dirty="0">
                <a:solidFill>
                  <a:schemeClr val="tx1"/>
                </a:solidFill>
              </a:rPr>
              <a:t> </a:t>
            </a:r>
            <a:r>
              <a:rPr lang="en-US" sz="1500" dirty="0" err="1">
                <a:solidFill>
                  <a:schemeClr val="tx1"/>
                </a:solidFill>
              </a:rPr>
              <a:t>aktiv</a:t>
            </a:r>
            <a:endParaRPr lang="en-US" sz="1500" dirty="0">
              <a:solidFill>
                <a:schemeClr val="tx1"/>
              </a:solidFill>
            </a:endParaRPr>
          </a:p>
          <a:p>
            <a:r>
              <a:rPr lang="en-US" sz="1500" dirty="0">
                <a:solidFill>
                  <a:schemeClr val="tx1"/>
                </a:solidFill>
              </a:rPr>
              <a:t>Budget </a:t>
            </a:r>
            <a:r>
              <a:rPr lang="en-US" sz="1500" dirty="0" err="1">
                <a:solidFill>
                  <a:schemeClr val="tx1"/>
                </a:solidFill>
              </a:rPr>
              <a:t>och</a:t>
            </a:r>
            <a:r>
              <a:rPr lang="en-US" sz="1500" dirty="0">
                <a:solidFill>
                  <a:schemeClr val="tx1"/>
                </a:solidFill>
              </a:rPr>
              <a:t> </a:t>
            </a:r>
            <a:r>
              <a:rPr lang="en-US" sz="1500" dirty="0" err="1">
                <a:solidFill>
                  <a:schemeClr val="tx1"/>
                </a:solidFill>
              </a:rPr>
              <a:t>ekonomi</a:t>
            </a:r>
            <a:r>
              <a:rPr lang="en-US" sz="1500" dirty="0">
                <a:solidFill>
                  <a:schemeClr val="tx1"/>
                </a:solidFill>
              </a:rPr>
              <a:t> </a:t>
            </a:r>
            <a:r>
              <a:rPr lang="en-US" sz="1500" dirty="0" err="1">
                <a:solidFill>
                  <a:schemeClr val="tx1"/>
                </a:solidFill>
              </a:rPr>
              <a:t>tillåter</a:t>
            </a:r>
            <a:r>
              <a:rPr lang="en-US" sz="1500" dirty="0">
                <a:solidFill>
                  <a:schemeClr val="tx1"/>
                </a:solidFill>
              </a:rPr>
              <a:t> </a:t>
            </a:r>
            <a:r>
              <a:rPr lang="en-US" sz="1500" dirty="0" err="1">
                <a:solidFill>
                  <a:schemeClr val="tx1"/>
                </a:solidFill>
              </a:rPr>
              <a:t>detta</a:t>
            </a:r>
            <a:endParaRPr lang="en-US" sz="1500" dirty="0">
              <a:solidFill>
                <a:schemeClr val="tx1"/>
              </a:solidFill>
            </a:endParaRPr>
          </a:p>
          <a:p>
            <a:r>
              <a:rPr lang="en-US" sz="1500" dirty="0">
                <a:solidFill>
                  <a:schemeClr val="tx1"/>
                </a:solidFill>
              </a:rPr>
              <a:t>Den </a:t>
            </a:r>
            <a:r>
              <a:rPr lang="en-US" sz="1500" dirty="0" err="1">
                <a:solidFill>
                  <a:schemeClr val="tx1"/>
                </a:solidFill>
              </a:rPr>
              <a:t>aktiva</a:t>
            </a:r>
            <a:r>
              <a:rPr lang="en-US" sz="1500" dirty="0">
                <a:solidFill>
                  <a:schemeClr val="tx1"/>
                </a:solidFill>
              </a:rPr>
              <a:t> har </a:t>
            </a:r>
            <a:r>
              <a:rPr lang="en-US" sz="1500" dirty="0" err="1">
                <a:solidFill>
                  <a:schemeClr val="tx1"/>
                </a:solidFill>
              </a:rPr>
              <a:t>uppnått</a:t>
            </a:r>
            <a:r>
              <a:rPr lang="en-US" sz="1500" dirty="0">
                <a:solidFill>
                  <a:schemeClr val="tx1"/>
                </a:solidFill>
              </a:rPr>
              <a:t> 1 B-</a:t>
            </a:r>
            <a:r>
              <a:rPr lang="en-US" sz="1500" dirty="0" err="1">
                <a:solidFill>
                  <a:schemeClr val="tx1"/>
                </a:solidFill>
              </a:rPr>
              <a:t>kval</a:t>
            </a:r>
            <a:r>
              <a:rPr lang="en-US" sz="1500" dirty="0">
                <a:solidFill>
                  <a:schemeClr val="tx1"/>
                </a:solidFill>
              </a:rPr>
              <a:t> för </a:t>
            </a:r>
            <a:r>
              <a:rPr lang="en-US" sz="1500" dirty="0" err="1">
                <a:solidFill>
                  <a:schemeClr val="tx1"/>
                </a:solidFill>
              </a:rPr>
              <a:t>tävlingen</a:t>
            </a:r>
            <a:r>
              <a:rPr lang="en-US" sz="1500" dirty="0">
                <a:solidFill>
                  <a:schemeClr val="tx1"/>
                </a:solidFill>
              </a:rPr>
              <a:t> </a:t>
            </a:r>
            <a:r>
              <a:rPr lang="en-US" sz="1500" dirty="0" err="1">
                <a:solidFill>
                  <a:schemeClr val="tx1"/>
                </a:solidFill>
              </a:rPr>
              <a:t>ifråga</a:t>
            </a:r>
            <a:endParaRPr lang="en-US" sz="1500" dirty="0">
              <a:solidFill>
                <a:schemeClr val="tx1"/>
              </a:solidFill>
            </a:endParaRPr>
          </a:p>
          <a:p>
            <a:r>
              <a:rPr lang="sv-SE" sz="1500" dirty="0">
                <a:solidFill>
                  <a:schemeClr val="tx1"/>
                </a:solidFill>
              </a:rPr>
              <a:t>I en diskussion om utdelning av wild card har coachgruppen skyldighet att lyfta fram samtliga som har uppnått 1 B-kval</a:t>
            </a:r>
            <a:endParaRPr lang="en-US" sz="1500" dirty="0">
              <a:solidFill>
                <a:schemeClr val="tx1"/>
              </a:solidFill>
            </a:endParaRPr>
          </a:p>
        </p:txBody>
      </p:sp>
      <p:sp>
        <p:nvSpPr>
          <p:cNvPr id="7" name="Content Placeholder 2">
            <a:extLst>
              <a:ext uri="{FF2B5EF4-FFF2-40B4-BE49-F238E27FC236}">
                <a16:creationId xmlns:a16="http://schemas.microsoft.com/office/drawing/2014/main" id="{EE224635-EDDF-54E1-1EA5-342A329F6638}"/>
              </a:ext>
            </a:extLst>
          </p:cNvPr>
          <p:cNvSpPr txBox="1">
            <a:spLocks/>
          </p:cNvSpPr>
          <p:nvPr/>
        </p:nvSpPr>
        <p:spPr>
          <a:xfrm>
            <a:off x="628650" y="1924695"/>
            <a:ext cx="7502148" cy="55406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500" dirty="0">
                <a:solidFill>
                  <a:schemeClr val="tx1"/>
                </a:solidFill>
              </a:rPr>
              <a:t>Wild card kan tas ut till ett landslagsuppdrag trots att kval ej uppnåtts</a:t>
            </a:r>
            <a:endParaRPr lang="en-US" sz="1500" dirty="0">
              <a:solidFill>
                <a:schemeClr val="tx1"/>
              </a:solidFill>
            </a:endParaRPr>
          </a:p>
        </p:txBody>
      </p:sp>
    </p:spTree>
    <p:extLst>
      <p:ext uri="{BB962C8B-B14F-4D97-AF65-F5344CB8AC3E}">
        <p14:creationId xmlns:p14="http://schemas.microsoft.com/office/powerpoint/2010/main" val="376335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a:t>Kategori 4</a:t>
            </a:r>
            <a:endParaRPr lang="en-DK"/>
          </a:p>
        </p:txBody>
      </p:sp>
      <p:sp>
        <p:nvSpPr>
          <p:cNvPr id="3" name="Content Placeholder 2">
            <a:extLst>
              <a:ext uri="{FF2B5EF4-FFF2-40B4-BE49-F238E27FC236}">
                <a16:creationId xmlns:a16="http://schemas.microsoft.com/office/drawing/2014/main" id="{411F408D-60AE-64C1-9504-7FB4C251624F}"/>
              </a:ext>
            </a:extLst>
          </p:cNvPr>
          <p:cNvSpPr>
            <a:spLocks noGrp="1"/>
          </p:cNvSpPr>
          <p:nvPr>
            <p:ph idx="1"/>
          </p:nvPr>
        </p:nvSpPr>
        <p:spPr>
          <a:xfrm>
            <a:off x="628650" y="2020593"/>
            <a:ext cx="4347797" cy="3812241"/>
          </a:xfrm>
        </p:spPr>
        <p:txBody>
          <a:bodyPr/>
          <a:lstStyle/>
          <a:p>
            <a:pPr marL="0" indent="0">
              <a:buNone/>
            </a:pPr>
            <a:r>
              <a:rPr lang="en-US" b="1" dirty="0" err="1"/>
              <a:t>Nordiska</a:t>
            </a:r>
            <a:r>
              <a:rPr lang="en-US" b="1" dirty="0"/>
              <a:t> </a:t>
            </a:r>
            <a:r>
              <a:rPr lang="en-US" b="1" dirty="0" err="1"/>
              <a:t>Mästerskap</a:t>
            </a:r>
            <a:r>
              <a:rPr lang="en-US" b="1" dirty="0"/>
              <a:t> | </a:t>
            </a:r>
            <a:r>
              <a:rPr lang="en-US" b="1" dirty="0" err="1"/>
              <a:t>Nordiska</a:t>
            </a:r>
            <a:r>
              <a:rPr lang="en-US" b="1" dirty="0"/>
              <a:t> Junior </a:t>
            </a:r>
            <a:r>
              <a:rPr lang="en-US" b="1" dirty="0" err="1"/>
              <a:t>Mästerskap</a:t>
            </a:r>
            <a:endParaRPr lang="en-US" b="1" dirty="0"/>
          </a:p>
          <a:p>
            <a:r>
              <a:rPr lang="en-US" dirty="0" err="1"/>
              <a:t>Genomförs</a:t>
            </a:r>
            <a:r>
              <a:rPr lang="en-US" dirty="0"/>
              <a:t> </a:t>
            </a:r>
            <a:r>
              <a:rPr lang="en-US" dirty="0" err="1"/>
              <a:t>varje</a:t>
            </a:r>
            <a:r>
              <a:rPr lang="en-US" dirty="0"/>
              <a:t> </a:t>
            </a:r>
            <a:r>
              <a:rPr lang="en-US" dirty="0" err="1"/>
              <a:t>år</a:t>
            </a:r>
            <a:endParaRPr lang="en-DK"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4923692" y="2061623"/>
            <a:ext cx="3362179" cy="381224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err="1">
                <a:solidFill>
                  <a:schemeClr val="tx1"/>
                </a:solidFill>
              </a:rPr>
              <a:t>Uttagningsprocessen</a:t>
            </a:r>
            <a:endParaRPr lang="en-US" sz="1500" b="1" dirty="0">
              <a:solidFill>
                <a:schemeClr val="tx1"/>
              </a:solidFill>
            </a:endParaRPr>
          </a:p>
          <a:p>
            <a:r>
              <a:rPr lang="en-US" sz="1500" dirty="0">
                <a:solidFill>
                  <a:schemeClr val="tx1"/>
                </a:solidFill>
              </a:rPr>
              <a:t>Coach-</a:t>
            </a:r>
            <a:r>
              <a:rPr lang="en-US" sz="1500" dirty="0" err="1">
                <a:solidFill>
                  <a:schemeClr val="tx1"/>
                </a:solidFill>
              </a:rPr>
              <a:t>gruppen</a:t>
            </a:r>
            <a:r>
              <a:rPr lang="en-US" sz="1500" dirty="0">
                <a:solidFill>
                  <a:schemeClr val="tx1"/>
                </a:solidFill>
              </a:rPr>
              <a:t> </a:t>
            </a:r>
            <a:r>
              <a:rPr lang="en-US" sz="1500" dirty="0" err="1">
                <a:solidFill>
                  <a:schemeClr val="tx1"/>
                </a:solidFill>
              </a:rPr>
              <a:t>utarbetar</a:t>
            </a:r>
            <a:r>
              <a:rPr lang="en-US" sz="1500" dirty="0">
                <a:solidFill>
                  <a:schemeClr val="tx1"/>
                </a:solidFill>
              </a:rPr>
              <a:t> </a:t>
            </a:r>
            <a:r>
              <a:rPr lang="en-US" sz="1500" dirty="0" err="1">
                <a:solidFill>
                  <a:schemeClr val="tx1"/>
                </a:solidFill>
              </a:rPr>
              <a:t>krav</a:t>
            </a:r>
            <a:r>
              <a:rPr lang="en-US" sz="1500" dirty="0">
                <a:solidFill>
                  <a:schemeClr val="tx1"/>
                </a:solidFill>
              </a:rPr>
              <a:t> och </a:t>
            </a:r>
            <a:r>
              <a:rPr lang="en-US" sz="1500" dirty="0" err="1">
                <a:solidFill>
                  <a:schemeClr val="tx1"/>
                </a:solidFill>
              </a:rPr>
              <a:t>kriterier</a:t>
            </a:r>
            <a:r>
              <a:rPr lang="en-US" sz="1500" dirty="0">
                <a:solidFill>
                  <a:schemeClr val="tx1"/>
                </a:solidFill>
              </a:rPr>
              <a:t>, </a:t>
            </a:r>
            <a:r>
              <a:rPr lang="en-US" sz="1500" dirty="0" err="1">
                <a:solidFill>
                  <a:schemeClr val="tx1"/>
                </a:solidFill>
              </a:rPr>
              <a:t>främst</a:t>
            </a:r>
            <a:r>
              <a:rPr lang="en-US" sz="1500" dirty="0">
                <a:solidFill>
                  <a:schemeClr val="tx1"/>
                </a:solidFill>
              </a:rPr>
              <a:t> med </a:t>
            </a:r>
            <a:r>
              <a:rPr lang="en-US" sz="1500" dirty="0" err="1">
                <a:solidFill>
                  <a:schemeClr val="tx1"/>
                </a:solidFill>
              </a:rPr>
              <a:t>utgångspunkt</a:t>
            </a:r>
            <a:r>
              <a:rPr lang="en-US" sz="1500" dirty="0">
                <a:solidFill>
                  <a:schemeClr val="tx1"/>
                </a:solidFill>
              </a:rPr>
              <a:t> </a:t>
            </a:r>
            <a:r>
              <a:rPr lang="en-US" sz="1500" dirty="0" err="1">
                <a:solidFill>
                  <a:schemeClr val="tx1"/>
                </a:solidFill>
              </a:rPr>
              <a:t>i</a:t>
            </a:r>
            <a:r>
              <a:rPr lang="en-US" sz="1500" dirty="0">
                <a:solidFill>
                  <a:schemeClr val="tx1"/>
                </a:solidFill>
              </a:rPr>
              <a:t> </a:t>
            </a:r>
            <a:r>
              <a:rPr lang="en-US" sz="1500" dirty="0" err="1">
                <a:solidFill>
                  <a:schemeClr val="tx1"/>
                </a:solidFill>
              </a:rPr>
              <a:t>två</a:t>
            </a:r>
            <a:r>
              <a:rPr lang="en-US" sz="1500" dirty="0">
                <a:solidFill>
                  <a:schemeClr val="tx1"/>
                </a:solidFill>
              </a:rPr>
              <a:t> </a:t>
            </a:r>
            <a:r>
              <a:rPr lang="en-US" sz="1500" dirty="0" err="1">
                <a:solidFill>
                  <a:schemeClr val="tx1"/>
                </a:solidFill>
              </a:rPr>
              <a:t>kategori</a:t>
            </a:r>
            <a:r>
              <a:rPr lang="en-US" sz="1500" dirty="0">
                <a:solidFill>
                  <a:schemeClr val="tx1"/>
                </a:solidFill>
              </a:rPr>
              <a:t> 5-tävlingar, </a:t>
            </a:r>
            <a:r>
              <a:rPr lang="en-US" sz="1500" dirty="0" err="1">
                <a:solidFill>
                  <a:schemeClr val="tx1"/>
                </a:solidFill>
              </a:rPr>
              <a:t>Marginalen</a:t>
            </a:r>
            <a:r>
              <a:rPr lang="en-US" sz="1500" dirty="0">
                <a:solidFill>
                  <a:schemeClr val="tx1"/>
                </a:solidFill>
              </a:rPr>
              <a:t> Bank Cup och Diving Lund</a:t>
            </a:r>
          </a:p>
          <a:p>
            <a:r>
              <a:rPr lang="en-US" sz="1500" dirty="0" err="1">
                <a:solidFill>
                  <a:schemeClr val="tx1"/>
                </a:solidFill>
              </a:rPr>
              <a:t>Utvecklingsarbete</a:t>
            </a:r>
            <a:r>
              <a:rPr lang="en-US" sz="1500" dirty="0">
                <a:solidFill>
                  <a:schemeClr val="tx1"/>
                </a:solidFill>
              </a:rPr>
              <a:t>, test </a:t>
            </a:r>
            <a:r>
              <a:rPr lang="en-US" sz="1500" dirty="0" err="1">
                <a:solidFill>
                  <a:schemeClr val="tx1"/>
                </a:solidFill>
              </a:rPr>
              <a:t>och</a:t>
            </a:r>
            <a:r>
              <a:rPr lang="en-US" sz="1500" dirty="0">
                <a:solidFill>
                  <a:schemeClr val="tx1"/>
                </a:solidFill>
              </a:rPr>
              <a:t> </a:t>
            </a:r>
            <a:r>
              <a:rPr lang="en-US" sz="1500" dirty="0" err="1">
                <a:solidFill>
                  <a:schemeClr val="tx1"/>
                </a:solidFill>
              </a:rPr>
              <a:t>lärande</a:t>
            </a:r>
            <a:r>
              <a:rPr lang="en-US" sz="1500" dirty="0">
                <a:solidFill>
                  <a:schemeClr val="tx1"/>
                </a:solidFill>
              </a:rPr>
              <a:t> </a:t>
            </a:r>
            <a:r>
              <a:rPr lang="en-US" sz="1500" dirty="0" err="1">
                <a:solidFill>
                  <a:schemeClr val="tx1"/>
                </a:solidFill>
              </a:rPr>
              <a:t>som</a:t>
            </a:r>
            <a:r>
              <a:rPr lang="en-US" sz="1500" dirty="0">
                <a:solidFill>
                  <a:schemeClr val="tx1"/>
                </a:solidFill>
              </a:rPr>
              <a:t> </a:t>
            </a:r>
            <a:r>
              <a:rPr lang="en-US" sz="1500" dirty="0" err="1">
                <a:solidFill>
                  <a:schemeClr val="tx1"/>
                </a:solidFill>
              </a:rPr>
              <a:t>huvudsyfte</a:t>
            </a:r>
            <a:r>
              <a:rPr lang="en-US" sz="1500" dirty="0">
                <a:solidFill>
                  <a:schemeClr val="tx1"/>
                </a:solidFill>
              </a:rPr>
              <a:t>, </a:t>
            </a:r>
            <a:r>
              <a:rPr lang="en-US" sz="1500" dirty="0" err="1">
                <a:solidFill>
                  <a:schemeClr val="tx1"/>
                </a:solidFill>
              </a:rPr>
              <a:t>både</a:t>
            </a:r>
            <a:r>
              <a:rPr lang="en-US" sz="1500" dirty="0">
                <a:solidFill>
                  <a:schemeClr val="tx1"/>
                </a:solidFill>
              </a:rPr>
              <a:t> för </a:t>
            </a:r>
            <a:r>
              <a:rPr lang="en-US" sz="1500" dirty="0" err="1">
                <a:solidFill>
                  <a:schemeClr val="tx1"/>
                </a:solidFill>
              </a:rPr>
              <a:t>aktiva</a:t>
            </a:r>
            <a:r>
              <a:rPr lang="en-US" sz="1500" dirty="0">
                <a:solidFill>
                  <a:schemeClr val="tx1"/>
                </a:solidFill>
              </a:rPr>
              <a:t>, </a:t>
            </a:r>
            <a:r>
              <a:rPr lang="en-US" sz="1500" dirty="0" err="1">
                <a:solidFill>
                  <a:schemeClr val="tx1"/>
                </a:solidFill>
              </a:rPr>
              <a:t>tränare</a:t>
            </a:r>
            <a:r>
              <a:rPr lang="en-US" sz="1500" dirty="0">
                <a:solidFill>
                  <a:schemeClr val="tx1"/>
                </a:solidFill>
              </a:rPr>
              <a:t> </a:t>
            </a:r>
            <a:r>
              <a:rPr lang="en-US" sz="1500" dirty="0" err="1">
                <a:solidFill>
                  <a:schemeClr val="tx1"/>
                </a:solidFill>
              </a:rPr>
              <a:t>och</a:t>
            </a:r>
            <a:r>
              <a:rPr lang="en-US" sz="1500" dirty="0">
                <a:solidFill>
                  <a:schemeClr val="tx1"/>
                </a:solidFill>
              </a:rPr>
              <a:t> </a:t>
            </a:r>
            <a:r>
              <a:rPr lang="en-US" sz="1500" dirty="0" err="1">
                <a:solidFill>
                  <a:schemeClr val="tx1"/>
                </a:solidFill>
              </a:rPr>
              <a:t>domare</a:t>
            </a:r>
            <a:endParaRPr lang="en-DK" sz="1500" dirty="0">
              <a:solidFill>
                <a:schemeClr val="tx1"/>
              </a:solidFill>
            </a:endParaRPr>
          </a:p>
        </p:txBody>
      </p:sp>
    </p:spTree>
    <p:extLst>
      <p:ext uri="{BB962C8B-B14F-4D97-AF65-F5344CB8AC3E}">
        <p14:creationId xmlns:p14="http://schemas.microsoft.com/office/powerpoint/2010/main" val="1112100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F580-6B8B-A899-CDA3-6C16AF854DED}"/>
              </a:ext>
            </a:extLst>
          </p:cNvPr>
          <p:cNvSpPr>
            <a:spLocks noGrp="1"/>
          </p:cNvSpPr>
          <p:nvPr>
            <p:ph type="title"/>
          </p:nvPr>
        </p:nvSpPr>
        <p:spPr/>
        <p:txBody>
          <a:bodyPr/>
          <a:lstStyle/>
          <a:p>
            <a:r>
              <a:rPr lang="en-US"/>
              <a:t>Kategori 5</a:t>
            </a:r>
            <a:endParaRPr lang="en-DK"/>
          </a:p>
        </p:txBody>
      </p:sp>
      <p:sp>
        <p:nvSpPr>
          <p:cNvPr id="3" name="Content Placeholder 2">
            <a:extLst>
              <a:ext uri="{FF2B5EF4-FFF2-40B4-BE49-F238E27FC236}">
                <a16:creationId xmlns:a16="http://schemas.microsoft.com/office/drawing/2014/main" id="{411F408D-60AE-64C1-9504-7FB4C251624F}"/>
              </a:ext>
            </a:extLst>
          </p:cNvPr>
          <p:cNvSpPr>
            <a:spLocks noGrp="1"/>
          </p:cNvSpPr>
          <p:nvPr>
            <p:ph idx="1"/>
          </p:nvPr>
        </p:nvSpPr>
        <p:spPr>
          <a:xfrm>
            <a:off x="628649" y="2067485"/>
            <a:ext cx="4193052" cy="3812241"/>
          </a:xfrm>
        </p:spPr>
        <p:txBody>
          <a:bodyPr/>
          <a:lstStyle/>
          <a:p>
            <a:pPr marL="0" indent="0">
              <a:buNone/>
            </a:pPr>
            <a:r>
              <a:rPr lang="en-US" b="1" dirty="0" err="1"/>
              <a:t>Internationella</a:t>
            </a:r>
            <a:r>
              <a:rPr lang="en-US" b="1" dirty="0"/>
              <a:t> </a:t>
            </a:r>
            <a:r>
              <a:rPr lang="en-US" b="1" dirty="0" err="1"/>
              <a:t>tävlingar</a:t>
            </a:r>
            <a:r>
              <a:rPr lang="en-US" b="1" dirty="0"/>
              <a:t> för </a:t>
            </a:r>
            <a:r>
              <a:rPr lang="en-US" b="1" dirty="0" err="1"/>
              <a:t>klubbverksamhet</a:t>
            </a:r>
            <a:endParaRPr lang="en-US" b="1" dirty="0"/>
          </a:p>
          <a:p>
            <a:r>
              <a:rPr lang="en-US" dirty="0"/>
              <a:t>Pepsi Diving Cup, Eindhoven Diving Cup, Gamma Cup, Vantaa Diving Cup, Bergen Open, Amsterdam Diving Cup, IDM Graz, Ciutat de Barcelona, </a:t>
            </a:r>
            <a:r>
              <a:rPr lang="en-US" dirty="0" err="1"/>
              <a:t>Marginalen</a:t>
            </a:r>
            <a:r>
              <a:rPr lang="en-US" dirty="0"/>
              <a:t> Bank Cup, Diving Lund tex.</a:t>
            </a:r>
            <a:endParaRPr lang="en-DK" dirty="0"/>
          </a:p>
        </p:txBody>
      </p:sp>
      <p:sp>
        <p:nvSpPr>
          <p:cNvPr id="4" name="Content Placeholder 2">
            <a:extLst>
              <a:ext uri="{FF2B5EF4-FFF2-40B4-BE49-F238E27FC236}">
                <a16:creationId xmlns:a16="http://schemas.microsoft.com/office/drawing/2014/main" id="{0E330A98-94F4-BF79-35A2-A1FD845219DE}"/>
              </a:ext>
            </a:extLst>
          </p:cNvPr>
          <p:cNvSpPr txBox="1">
            <a:spLocks/>
          </p:cNvSpPr>
          <p:nvPr/>
        </p:nvSpPr>
        <p:spPr>
          <a:xfrm>
            <a:off x="4778620" y="2067485"/>
            <a:ext cx="3507251" cy="381224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err="1">
                <a:solidFill>
                  <a:schemeClr val="tx1"/>
                </a:solidFill>
              </a:rPr>
              <a:t>Kommentar</a:t>
            </a:r>
            <a:endParaRPr lang="en-US" sz="1500" b="1" dirty="0">
              <a:solidFill>
                <a:schemeClr val="tx1"/>
              </a:solidFill>
            </a:endParaRPr>
          </a:p>
          <a:p>
            <a:r>
              <a:rPr lang="en-US" sz="1500" dirty="0" err="1">
                <a:solidFill>
                  <a:schemeClr val="tx1"/>
                </a:solidFill>
              </a:rPr>
              <a:t>Inget</a:t>
            </a:r>
            <a:r>
              <a:rPr lang="en-US" sz="1500" dirty="0">
                <a:solidFill>
                  <a:schemeClr val="tx1"/>
                </a:solidFill>
              </a:rPr>
              <a:t> </a:t>
            </a:r>
            <a:r>
              <a:rPr lang="en-US" sz="1500" dirty="0" err="1">
                <a:solidFill>
                  <a:schemeClr val="tx1"/>
                </a:solidFill>
              </a:rPr>
              <a:t>landslagsdeltagande</a:t>
            </a:r>
            <a:r>
              <a:rPr lang="en-US" sz="1500" dirty="0">
                <a:solidFill>
                  <a:schemeClr val="tx1"/>
                </a:solidFill>
              </a:rPr>
              <a:t>, </a:t>
            </a:r>
            <a:r>
              <a:rPr lang="en-US" sz="1500" dirty="0" err="1">
                <a:solidFill>
                  <a:schemeClr val="tx1"/>
                </a:solidFill>
              </a:rPr>
              <a:t>däremot</a:t>
            </a:r>
            <a:r>
              <a:rPr lang="en-US" sz="1500" dirty="0">
                <a:solidFill>
                  <a:schemeClr val="tx1"/>
                </a:solidFill>
              </a:rPr>
              <a:t> </a:t>
            </a:r>
            <a:r>
              <a:rPr lang="en-US" sz="1500" dirty="0" err="1">
                <a:solidFill>
                  <a:schemeClr val="tx1"/>
                </a:solidFill>
              </a:rPr>
              <a:t>upp</a:t>
            </a:r>
            <a:r>
              <a:rPr lang="en-US" sz="1500" dirty="0">
                <a:solidFill>
                  <a:schemeClr val="tx1"/>
                </a:solidFill>
              </a:rPr>
              <a:t> till </a:t>
            </a:r>
            <a:r>
              <a:rPr lang="en-US" sz="1500" dirty="0" err="1">
                <a:solidFill>
                  <a:schemeClr val="tx1"/>
                </a:solidFill>
              </a:rPr>
              <a:t>klubbarna</a:t>
            </a:r>
            <a:r>
              <a:rPr lang="en-US" sz="1500" dirty="0">
                <a:solidFill>
                  <a:schemeClr val="tx1"/>
                </a:solidFill>
              </a:rPr>
              <a:t> </a:t>
            </a:r>
            <a:r>
              <a:rPr lang="en-US" sz="1500" dirty="0" err="1">
                <a:solidFill>
                  <a:schemeClr val="tx1"/>
                </a:solidFill>
              </a:rPr>
              <a:t>att</a:t>
            </a:r>
            <a:r>
              <a:rPr lang="en-US" sz="1500" dirty="0">
                <a:solidFill>
                  <a:schemeClr val="tx1"/>
                </a:solidFill>
              </a:rPr>
              <a:t> </a:t>
            </a:r>
            <a:r>
              <a:rPr lang="en-US" sz="1500" dirty="0" err="1">
                <a:solidFill>
                  <a:schemeClr val="tx1"/>
                </a:solidFill>
              </a:rPr>
              <a:t>själva</a:t>
            </a:r>
            <a:r>
              <a:rPr lang="en-US" sz="1500" dirty="0">
                <a:solidFill>
                  <a:schemeClr val="tx1"/>
                </a:solidFill>
              </a:rPr>
              <a:t> delta</a:t>
            </a:r>
          </a:p>
          <a:p>
            <a:r>
              <a:rPr lang="en-US" sz="1500" dirty="0">
                <a:solidFill>
                  <a:schemeClr val="tx1"/>
                </a:solidFill>
              </a:rPr>
              <a:t>Vissa </a:t>
            </a:r>
            <a:r>
              <a:rPr lang="en-US" sz="1500" dirty="0" err="1">
                <a:solidFill>
                  <a:schemeClr val="tx1"/>
                </a:solidFill>
              </a:rPr>
              <a:t>kategori</a:t>
            </a:r>
            <a:r>
              <a:rPr lang="en-US" sz="1500" dirty="0">
                <a:solidFill>
                  <a:schemeClr val="tx1"/>
                </a:solidFill>
              </a:rPr>
              <a:t> 5-tävlingar </a:t>
            </a:r>
            <a:r>
              <a:rPr lang="en-US" sz="1500" dirty="0" err="1">
                <a:solidFill>
                  <a:schemeClr val="tx1"/>
                </a:solidFill>
              </a:rPr>
              <a:t>kan</a:t>
            </a:r>
            <a:r>
              <a:rPr lang="en-US" sz="1500" dirty="0">
                <a:solidFill>
                  <a:schemeClr val="tx1"/>
                </a:solidFill>
              </a:rPr>
              <a:t> </a:t>
            </a:r>
            <a:r>
              <a:rPr lang="en-US" sz="1500" dirty="0" err="1">
                <a:solidFill>
                  <a:schemeClr val="tx1"/>
                </a:solidFill>
              </a:rPr>
              <a:t>godkännas</a:t>
            </a:r>
            <a:r>
              <a:rPr lang="en-US" sz="1500" dirty="0">
                <a:solidFill>
                  <a:schemeClr val="tx1"/>
                </a:solidFill>
              </a:rPr>
              <a:t> </a:t>
            </a:r>
            <a:r>
              <a:rPr lang="en-US" sz="1500" dirty="0" err="1">
                <a:solidFill>
                  <a:schemeClr val="tx1"/>
                </a:solidFill>
              </a:rPr>
              <a:t>som</a:t>
            </a:r>
            <a:r>
              <a:rPr lang="en-US" sz="1500" dirty="0">
                <a:solidFill>
                  <a:schemeClr val="tx1"/>
                </a:solidFill>
              </a:rPr>
              <a:t> </a:t>
            </a:r>
            <a:r>
              <a:rPr lang="en-US" sz="1500" dirty="0" err="1">
                <a:solidFill>
                  <a:schemeClr val="tx1"/>
                </a:solidFill>
              </a:rPr>
              <a:t>uttagningstillfällen</a:t>
            </a:r>
            <a:r>
              <a:rPr lang="en-US" sz="1500" dirty="0">
                <a:solidFill>
                  <a:schemeClr val="tx1"/>
                </a:solidFill>
              </a:rPr>
              <a:t> till </a:t>
            </a:r>
            <a:r>
              <a:rPr lang="en-US" sz="1500" dirty="0" err="1">
                <a:solidFill>
                  <a:schemeClr val="tx1"/>
                </a:solidFill>
              </a:rPr>
              <a:t>landslagstävlingar</a:t>
            </a:r>
            <a:r>
              <a:rPr lang="en-US" sz="1500" dirty="0">
                <a:solidFill>
                  <a:schemeClr val="tx1"/>
                </a:solidFill>
              </a:rPr>
              <a:t> </a:t>
            </a:r>
            <a:r>
              <a:rPr lang="en-US" sz="1500" dirty="0" err="1">
                <a:solidFill>
                  <a:schemeClr val="tx1"/>
                </a:solidFill>
              </a:rPr>
              <a:t>i</a:t>
            </a:r>
            <a:r>
              <a:rPr lang="en-US" sz="1500" dirty="0">
                <a:solidFill>
                  <a:schemeClr val="tx1"/>
                </a:solidFill>
              </a:rPr>
              <a:t> </a:t>
            </a:r>
            <a:r>
              <a:rPr lang="en-US" sz="1500" dirty="0" err="1">
                <a:solidFill>
                  <a:schemeClr val="tx1"/>
                </a:solidFill>
              </a:rPr>
              <a:t>kategori</a:t>
            </a:r>
            <a:r>
              <a:rPr lang="en-US" sz="1500" dirty="0">
                <a:solidFill>
                  <a:schemeClr val="tx1"/>
                </a:solidFill>
              </a:rPr>
              <a:t> 3 och 4 – </a:t>
            </a:r>
            <a:r>
              <a:rPr lang="en-US" sz="1500" dirty="0" err="1">
                <a:solidFill>
                  <a:schemeClr val="tx1"/>
                </a:solidFill>
              </a:rPr>
              <a:t>i</a:t>
            </a:r>
            <a:r>
              <a:rPr lang="en-US" sz="1500" dirty="0">
                <a:solidFill>
                  <a:schemeClr val="tx1"/>
                </a:solidFill>
              </a:rPr>
              <a:t> så fall </a:t>
            </a:r>
            <a:r>
              <a:rPr lang="en-US" sz="1500" dirty="0" err="1">
                <a:solidFill>
                  <a:schemeClr val="tx1"/>
                </a:solidFill>
              </a:rPr>
              <a:t>publiceras</a:t>
            </a:r>
            <a:r>
              <a:rPr lang="en-US" sz="1500" dirty="0">
                <a:solidFill>
                  <a:schemeClr val="tx1"/>
                </a:solidFill>
              </a:rPr>
              <a:t> </a:t>
            </a:r>
            <a:r>
              <a:rPr lang="en-US" sz="1500" dirty="0" err="1">
                <a:solidFill>
                  <a:schemeClr val="tx1"/>
                </a:solidFill>
              </a:rPr>
              <a:t>detta</a:t>
            </a:r>
            <a:r>
              <a:rPr lang="en-US" sz="1500" dirty="0">
                <a:solidFill>
                  <a:schemeClr val="tx1"/>
                </a:solidFill>
              </a:rPr>
              <a:t> så </a:t>
            </a:r>
            <a:r>
              <a:rPr lang="en-US" sz="1500" dirty="0" err="1">
                <a:solidFill>
                  <a:schemeClr val="tx1"/>
                </a:solidFill>
              </a:rPr>
              <a:t>tidigt</a:t>
            </a:r>
            <a:r>
              <a:rPr lang="en-US" sz="1500" dirty="0">
                <a:solidFill>
                  <a:schemeClr val="tx1"/>
                </a:solidFill>
              </a:rPr>
              <a:t> </a:t>
            </a:r>
            <a:r>
              <a:rPr lang="en-US" sz="1500" dirty="0" err="1">
                <a:solidFill>
                  <a:schemeClr val="tx1"/>
                </a:solidFill>
              </a:rPr>
              <a:t>som</a:t>
            </a:r>
            <a:r>
              <a:rPr lang="en-US" sz="1500" dirty="0">
                <a:solidFill>
                  <a:schemeClr val="tx1"/>
                </a:solidFill>
              </a:rPr>
              <a:t> </a:t>
            </a:r>
            <a:r>
              <a:rPr lang="en-US" sz="1500" dirty="0" err="1">
                <a:solidFill>
                  <a:schemeClr val="tx1"/>
                </a:solidFill>
              </a:rPr>
              <a:t>möjligt</a:t>
            </a:r>
            <a:r>
              <a:rPr lang="en-US" sz="1500" dirty="0">
                <a:solidFill>
                  <a:schemeClr val="tx1"/>
                </a:solidFill>
              </a:rPr>
              <a:t> </a:t>
            </a:r>
            <a:r>
              <a:rPr lang="en-US" sz="1500" dirty="0" err="1">
                <a:solidFill>
                  <a:schemeClr val="tx1"/>
                </a:solidFill>
              </a:rPr>
              <a:t>inför</a:t>
            </a:r>
            <a:r>
              <a:rPr lang="en-US" sz="1500" dirty="0">
                <a:solidFill>
                  <a:schemeClr val="tx1"/>
                </a:solidFill>
              </a:rPr>
              <a:t> </a:t>
            </a:r>
            <a:r>
              <a:rPr lang="en-US" sz="1500" dirty="0" err="1">
                <a:solidFill>
                  <a:schemeClr val="tx1"/>
                </a:solidFill>
              </a:rPr>
              <a:t>en</a:t>
            </a:r>
            <a:r>
              <a:rPr lang="en-US" sz="1500" dirty="0">
                <a:solidFill>
                  <a:schemeClr val="tx1"/>
                </a:solidFill>
              </a:rPr>
              <a:t> </a:t>
            </a:r>
            <a:r>
              <a:rPr lang="en-US" sz="1500" dirty="0" err="1">
                <a:solidFill>
                  <a:schemeClr val="tx1"/>
                </a:solidFill>
              </a:rPr>
              <a:t>säsongstart</a:t>
            </a:r>
            <a:endParaRPr lang="en-DK" sz="1500" dirty="0">
              <a:solidFill>
                <a:schemeClr val="tx1"/>
              </a:solidFill>
            </a:endParaRPr>
          </a:p>
        </p:txBody>
      </p:sp>
    </p:spTree>
    <p:extLst>
      <p:ext uri="{BB962C8B-B14F-4D97-AF65-F5344CB8AC3E}">
        <p14:creationId xmlns:p14="http://schemas.microsoft.com/office/powerpoint/2010/main" val="2287134265"/>
      </p:ext>
    </p:extLst>
  </p:cSld>
  <p:clrMapOvr>
    <a:masterClrMapping/>
  </p:clrMapOvr>
</p:sld>
</file>

<file path=ppt/theme/theme1.xml><?xml version="1.0" encoding="utf-8"?>
<a:theme xmlns:a="http://schemas.openxmlformats.org/drawingml/2006/main" name="SSF_2015">
  <a:themeElements>
    <a:clrScheme name="Svensk simidrott">
      <a:dk1>
        <a:sysClr val="windowText" lastClr="000000"/>
      </a:dk1>
      <a:lt1>
        <a:sysClr val="window" lastClr="FFFFFF"/>
      </a:lt1>
      <a:dk2>
        <a:srgbClr val="1080A0"/>
      </a:dk2>
      <a:lt2>
        <a:srgbClr val="ACDADD"/>
      </a:lt2>
      <a:accent1>
        <a:srgbClr val="14A1BE"/>
      </a:accent1>
      <a:accent2>
        <a:srgbClr val="ACDADD"/>
      </a:accent2>
      <a:accent3>
        <a:srgbClr val="5BB4A0"/>
      </a:accent3>
      <a:accent4>
        <a:srgbClr val="1080A0"/>
      </a:accent4>
      <a:accent5>
        <a:srgbClr val="06396E"/>
      </a:accent5>
      <a:accent6>
        <a:srgbClr val="B90066"/>
      </a:accent6>
      <a:hlink>
        <a:srgbClr val="F18D08"/>
      </a:hlink>
      <a:folHlink>
        <a:srgbClr val="F18D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vensk Simidrott Powerpoint mall.pptx" id="{6017F818-92ED-4845-88C5-234D8684AFDD}" vid="{AABF9AD4-0F02-4CCF-AFC4-8D1A197EA7E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1019</Words>
  <Application>Microsoft Office PowerPoint</Application>
  <PresentationFormat>On-screen Show (4:3)</PresentationFormat>
  <Paragraphs>98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Swis721 Hv BT</vt:lpstr>
      <vt:lpstr>SSF_2015</vt:lpstr>
      <vt:lpstr>SIMHOPP Tävlingskategorisering – Uttagningsprincip 2023-2024</vt:lpstr>
      <vt:lpstr>The Why</vt:lpstr>
      <vt:lpstr>Kategori 1</vt:lpstr>
      <vt:lpstr>Kategori 2</vt:lpstr>
      <vt:lpstr>Kategori 3</vt:lpstr>
      <vt:lpstr>Kategori 2 och 3 | A- och B-krav</vt:lpstr>
      <vt:lpstr>Kategori 2 och 3 | Wild Card</vt:lpstr>
      <vt:lpstr>Kategori 4</vt:lpstr>
      <vt:lpstr>Kategori 5</vt:lpstr>
      <vt:lpstr>Kategori 6</vt:lpstr>
      <vt:lpstr>Kategori 7</vt:lpstr>
      <vt:lpstr>Coach-uttagning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SIMHOPP Tävlingskategorisering – Uttagningsprincip 2023-2024</dc:title>
  <dc:creator>Chris Rye</dc:creator>
  <cp:lastModifiedBy>Chris Rye</cp:lastModifiedBy>
  <cp:revision>6</cp:revision>
  <dcterms:created xsi:type="dcterms:W3CDTF">2023-10-09T14:27:53Z</dcterms:created>
  <dcterms:modified xsi:type="dcterms:W3CDTF">2024-01-16T11:28:23Z</dcterms:modified>
</cp:coreProperties>
</file>